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bookmarkIdSeed="4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598" r:id="rId2"/>
    <p:sldId id="611" r:id="rId3"/>
    <p:sldId id="610" r:id="rId4"/>
    <p:sldId id="614" r:id="rId5"/>
    <p:sldId id="561" r:id="rId6"/>
    <p:sldId id="609" r:id="rId7"/>
    <p:sldId id="579" r:id="rId8"/>
    <p:sldId id="613" r:id="rId9"/>
  </p:sldIdLst>
  <p:sldSz cx="9144000" cy="5143500" type="screen16x9"/>
  <p:notesSz cx="9928225" cy="6797675"/>
  <p:defaultTextStyle>
    <a:defPPr>
      <a:defRPr lang="ru-RU"/>
    </a:defPPr>
    <a:lvl1pPr marL="0" algn="l" defTabSz="816008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1pPr>
    <a:lvl2pPr marL="408004" algn="l" defTabSz="816008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2pPr>
    <a:lvl3pPr marL="816008" algn="l" defTabSz="816008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3pPr>
    <a:lvl4pPr marL="1224011" algn="l" defTabSz="816008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4pPr>
    <a:lvl5pPr marL="1632015" algn="l" defTabSz="816008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5pPr>
    <a:lvl6pPr marL="2040018" algn="l" defTabSz="816008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2448023" algn="l" defTabSz="816008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2856027" algn="l" defTabSz="816008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3264030" algn="l" defTabSz="816008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382">
          <p15:clr>
            <a:srgbClr val="A4A3A4"/>
          </p15:clr>
        </p15:guide>
        <p15:guide id="2" orient="horz" pos="1116">
          <p15:clr>
            <a:srgbClr val="A4A3A4"/>
          </p15:clr>
        </p15:guide>
        <p15:guide id="3" orient="horz" pos="348">
          <p15:clr>
            <a:srgbClr val="A4A3A4"/>
          </p15:clr>
        </p15:guide>
        <p15:guide id="4" orient="horz" pos="4470">
          <p15:clr>
            <a:srgbClr val="A4A3A4"/>
          </p15:clr>
        </p15:guide>
        <p15:guide id="5" pos="3368">
          <p15:clr>
            <a:srgbClr val="A4A3A4"/>
          </p15:clr>
        </p15:guide>
        <p15:guide id="6" pos="828">
          <p15:clr>
            <a:srgbClr val="A4A3A4"/>
          </p15:clr>
        </p15:guide>
        <p15:guide id="7" pos="1824">
          <p15:clr>
            <a:srgbClr val="A4A3A4"/>
          </p15:clr>
        </p15:guide>
        <p15:guide id="8" pos="6011">
          <p15:clr>
            <a:srgbClr val="A4A3A4"/>
          </p15:clr>
        </p15:guide>
        <p15:guide id="9" pos="6457">
          <p15:clr>
            <a:srgbClr val="A4A3A4"/>
          </p15:clr>
        </p15:guide>
        <p15:guide id="10" pos="606">
          <p15:clr>
            <a:srgbClr val="A4A3A4"/>
          </p15:clr>
        </p15:guide>
        <p15:guide id="11" orient="horz" pos="1620">
          <p15:clr>
            <a:srgbClr val="A4A3A4"/>
          </p15:clr>
        </p15:guide>
        <p15:guide id="12" orient="horz" pos="759">
          <p15:clr>
            <a:srgbClr val="A4A3A4"/>
          </p15:clr>
        </p15:guide>
        <p15:guide id="13" orient="horz" pos="237">
          <p15:clr>
            <a:srgbClr val="A4A3A4"/>
          </p15:clr>
        </p15:guide>
        <p15:guide id="14" orient="horz" pos="3041">
          <p15:clr>
            <a:srgbClr val="A4A3A4"/>
          </p15:clr>
        </p15:guide>
        <p15:guide id="15" pos="2880">
          <p15:clr>
            <a:srgbClr val="A4A3A4"/>
          </p15:clr>
        </p15:guide>
        <p15:guide id="16" pos="708">
          <p15:clr>
            <a:srgbClr val="A4A3A4"/>
          </p15:clr>
        </p15:guide>
        <p15:guide id="17" pos="1560">
          <p15:clr>
            <a:srgbClr val="A4A3A4"/>
          </p15:clr>
        </p15:guide>
        <p15:guide id="18" pos="5140">
          <p15:clr>
            <a:srgbClr val="A4A3A4"/>
          </p15:clr>
        </p15:guide>
        <p15:guide id="19" pos="5521">
          <p15:clr>
            <a:srgbClr val="A4A3A4"/>
          </p15:clr>
        </p15:guide>
        <p15:guide id="20" pos="518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3108">
          <p15:clr>
            <a:srgbClr val="A4A3A4"/>
          </p15:clr>
        </p15:guide>
        <p15:guide id="2" pos="2116">
          <p15:clr>
            <a:srgbClr val="A4A3A4"/>
          </p15:clr>
        </p15:guide>
        <p15:guide id="3" orient="horz" pos="2141">
          <p15:clr>
            <a:srgbClr val="A4A3A4"/>
          </p15:clr>
        </p15:guide>
        <p15:guide id="4" pos="3127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8F199"/>
    <a:srgbClr val="FF3737"/>
    <a:srgbClr val="00DA63"/>
    <a:srgbClr val="C7DEAC"/>
    <a:srgbClr val="BEE8A2"/>
    <a:srgbClr val="98F29E"/>
    <a:srgbClr val="A3C4FF"/>
    <a:srgbClr val="339966"/>
    <a:srgbClr val="EF3631"/>
    <a:srgbClr val="3B33D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69012ECD-51FC-41F1-AA8D-1B2483CD663E}" styleName="Светлый стиль 2 -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69CF1AB2-1976-4502-BF36-3FF5EA218861}" styleName="Средний стиль 4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6E25E649-3F16-4E02-A733-19D2CDBF48F0}" styleName="Средний стиль 3 - акцент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Средний стиль 1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3B4B98B0-60AC-42C2-AFA5-B58CD77FA1E5}" styleName="Светлый стиль 1 -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D113A9D2-9D6B-4929-AA2D-F23B5EE8CBE7}" styleName="Стиль из темы 2 - акцент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2A488322-F2BA-4B5B-9748-0D474271808F}" styleName="Средний стиль 3 - акцент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2838BEF-8BB2-4498-84A7-C5851F593DF1}" styleName="Средний стиль 4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7E9639D4-E3E2-4D34-9284-5A2195B3D0D7}" styleName="Светлый стиль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5A111915-BE36-4E01-A7E5-04B1672EAD32}" styleName="Светлый стиль 2 - акцент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912C8C85-51F0-491E-9774-3900AFEF0FD7}" styleName="Светлый стиль 2 - акцент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F2DE63D5-997A-4646-A377-4702673A728D}" styleName="Светлый стиль 2 - акцент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046" autoAdjust="0"/>
    <p:restoredTop sz="93829" autoAdjust="0"/>
  </p:normalViewPr>
  <p:slideViewPr>
    <p:cSldViewPr showGuides="1">
      <p:cViewPr varScale="1">
        <p:scale>
          <a:sx n="141" d="100"/>
          <a:sy n="141" d="100"/>
        </p:scale>
        <p:origin x="-1098" y="-102"/>
      </p:cViewPr>
      <p:guideLst>
        <p:guide orient="horz" pos="2382"/>
        <p:guide orient="horz" pos="1116"/>
        <p:guide orient="horz" pos="348"/>
        <p:guide orient="horz" pos="4470"/>
        <p:guide orient="horz" pos="1620"/>
        <p:guide orient="horz" pos="759"/>
        <p:guide orient="horz" pos="237"/>
        <p:guide orient="horz" pos="3041"/>
        <p:guide pos="3368"/>
        <p:guide pos="828"/>
        <p:guide pos="1824"/>
        <p:guide pos="6011"/>
        <p:guide pos="6457"/>
        <p:guide pos="606"/>
        <p:guide pos="2880"/>
        <p:guide pos="708"/>
        <p:guide pos="1560"/>
        <p:guide pos="5140"/>
        <p:guide pos="5521"/>
        <p:guide pos="51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2" d="100"/>
          <a:sy n="52" d="100"/>
        </p:scale>
        <p:origin x="-1932" y="-96"/>
      </p:cViewPr>
      <p:guideLst>
        <p:guide orient="horz" pos="3108"/>
        <p:guide orient="horz" pos="2141"/>
        <p:guide pos="2116"/>
        <p:guide pos="312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3313" cy="34021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5622594" y="0"/>
            <a:ext cx="4303313" cy="34021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89890C5-D936-4E61-A4AA-D66B7CC8AD4C}" type="datetimeFigureOut">
              <a:rPr lang="ru-RU" smtClean="0"/>
              <a:t>28.03.2023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6456378"/>
            <a:ext cx="4303313" cy="34021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5622594" y="6456378"/>
            <a:ext cx="4303313" cy="34021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43EA66-EB6A-4719-BA85-2498A8C53199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568105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5" y="8"/>
            <a:ext cx="4302234" cy="339884"/>
          </a:xfrm>
          <a:prstGeom prst="rect">
            <a:avLst/>
          </a:prstGeom>
        </p:spPr>
        <p:txBody>
          <a:bodyPr vert="horz" lIns="91939" tIns="45969" rIns="91939" bIns="45969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5623715" y="8"/>
            <a:ext cx="4302234" cy="339884"/>
          </a:xfrm>
          <a:prstGeom prst="rect">
            <a:avLst/>
          </a:prstGeom>
        </p:spPr>
        <p:txBody>
          <a:bodyPr vert="horz" lIns="91939" tIns="45969" rIns="91939" bIns="45969" rtlCol="0"/>
          <a:lstStyle>
            <a:lvl1pPr algn="r">
              <a:defRPr sz="1200"/>
            </a:lvl1pPr>
          </a:lstStyle>
          <a:p>
            <a:fld id="{54B2CB9A-35A0-44DF-9563-3B4294FF58F5}" type="datetimeFigureOut">
              <a:rPr lang="ru-RU" smtClean="0"/>
              <a:pPr/>
              <a:t>28.03.2023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697163" y="511175"/>
            <a:ext cx="4533900" cy="25511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939" tIns="45969" rIns="91939" bIns="45969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992826" y="3228905"/>
            <a:ext cx="7942580" cy="3058954"/>
          </a:xfrm>
          <a:prstGeom prst="rect">
            <a:avLst/>
          </a:prstGeom>
        </p:spPr>
        <p:txBody>
          <a:bodyPr vert="horz" lIns="91939" tIns="45969" rIns="91939" bIns="45969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5" y="6456619"/>
            <a:ext cx="4302234" cy="339884"/>
          </a:xfrm>
          <a:prstGeom prst="rect">
            <a:avLst/>
          </a:prstGeom>
        </p:spPr>
        <p:txBody>
          <a:bodyPr vert="horz" lIns="91939" tIns="45969" rIns="91939" bIns="45969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5623715" y="6456619"/>
            <a:ext cx="4302234" cy="339884"/>
          </a:xfrm>
          <a:prstGeom prst="rect">
            <a:avLst/>
          </a:prstGeom>
        </p:spPr>
        <p:txBody>
          <a:bodyPr vert="horz" lIns="91939" tIns="45969" rIns="91939" bIns="45969" rtlCol="0" anchor="b"/>
          <a:lstStyle>
            <a:lvl1pPr algn="r">
              <a:defRPr sz="1200"/>
            </a:lvl1pPr>
          </a:lstStyle>
          <a:p>
            <a:fld id="{67CAF5B9-CC1E-4A3E-B04F-728BB30B0B5D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232560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816008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1pPr>
    <a:lvl2pPr marL="408004" algn="l" defTabSz="816008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2pPr>
    <a:lvl3pPr marL="816008" algn="l" defTabSz="816008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3pPr>
    <a:lvl4pPr marL="1224011" algn="l" defTabSz="816008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4pPr>
    <a:lvl5pPr marL="1632015" algn="l" defTabSz="816008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5pPr>
    <a:lvl6pPr marL="2040018" algn="l" defTabSz="816008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6pPr>
    <a:lvl7pPr marL="2448023" algn="l" defTabSz="816008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7pPr>
    <a:lvl8pPr marL="2856027" algn="l" defTabSz="816008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8pPr>
    <a:lvl9pPr marL="3264030" algn="l" defTabSz="816008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CAF5B9-CC1E-4A3E-B04F-728BB30B0B5D}" type="slidenum">
              <a:rPr lang="ru-RU" smtClean="0"/>
              <a:pPr/>
              <a:t>3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242092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Z:\Projects\Текущие\Проектная\FNS_2012\_БРЭНДБУК\out\PPT\3_1_present-01.jp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1358" y="1071"/>
            <a:ext cx="9142642" cy="5141712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 hasCustomPrompt="1"/>
          </p:nvPr>
        </p:nvSpPr>
        <p:spPr>
          <a:xfrm>
            <a:off x="685800" y="2522770"/>
            <a:ext cx="7772400" cy="1102519"/>
          </a:xfrm>
        </p:spPr>
        <p:txBody>
          <a:bodyPr>
            <a:normAutofit/>
          </a:bodyPr>
          <a:lstStyle>
            <a:lvl1pPr>
              <a:defRPr sz="4500" b="1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ru-RU" dirty="0"/>
              <a:t>НАЗВАНИЕ ПРЕЗЕНТАЦИИ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 hasCustomPrompt="1"/>
          </p:nvPr>
        </p:nvSpPr>
        <p:spPr>
          <a:xfrm>
            <a:off x="1371600" y="3649376"/>
            <a:ext cx="6400800" cy="1314450"/>
          </a:xfrm>
        </p:spPr>
        <p:txBody>
          <a:bodyPr>
            <a:normAutofit/>
          </a:bodyPr>
          <a:lstStyle>
            <a:lvl1pPr marL="0" indent="0" algn="ctr">
              <a:buNone/>
              <a:defRPr sz="2500" b="0">
                <a:solidFill>
                  <a:schemeClr val="bg1"/>
                </a:solidFill>
                <a:latin typeface="+mj-lt"/>
              </a:defRPr>
            </a:lvl1pPr>
            <a:lvl2pPr marL="4080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8160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2240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6320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04001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4480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8560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2640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dirty="0"/>
              <a:t>22.12.2012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18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2900"/>
            </a:lvl1pPr>
            <a:lvl2pPr marL="408004" indent="0">
              <a:buNone/>
              <a:defRPr sz="2500"/>
            </a:lvl2pPr>
            <a:lvl3pPr marL="816008" indent="0">
              <a:buNone/>
              <a:defRPr sz="2100"/>
            </a:lvl3pPr>
            <a:lvl4pPr marL="1224011" indent="0">
              <a:buNone/>
              <a:defRPr sz="1800"/>
            </a:lvl4pPr>
            <a:lvl5pPr marL="1632015" indent="0">
              <a:buNone/>
              <a:defRPr sz="1800"/>
            </a:lvl5pPr>
            <a:lvl6pPr marL="2040018" indent="0">
              <a:buNone/>
              <a:defRPr sz="1800"/>
            </a:lvl6pPr>
            <a:lvl7pPr marL="2448023" indent="0">
              <a:buNone/>
              <a:defRPr sz="1800"/>
            </a:lvl7pPr>
            <a:lvl8pPr marL="2856027" indent="0">
              <a:buNone/>
              <a:defRPr sz="1800"/>
            </a:lvl8pPr>
            <a:lvl9pPr marL="3264030" indent="0">
              <a:buNone/>
              <a:defRPr sz="1800"/>
            </a:lvl9pPr>
          </a:lstStyle>
          <a:p>
            <a:r>
              <a:rPr lang="ru-RU" dirty="0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5"/>
            <a:ext cx="5486400" cy="603647"/>
          </a:xfrm>
        </p:spPr>
        <p:txBody>
          <a:bodyPr/>
          <a:lstStyle>
            <a:lvl1pPr marL="0" indent="0">
              <a:buNone/>
              <a:defRPr sz="1300"/>
            </a:lvl1pPr>
            <a:lvl2pPr marL="408004" indent="0">
              <a:buNone/>
              <a:defRPr sz="1100"/>
            </a:lvl2pPr>
            <a:lvl3pPr marL="816008" indent="0">
              <a:buNone/>
              <a:defRPr sz="900"/>
            </a:lvl3pPr>
            <a:lvl4pPr marL="1224011" indent="0">
              <a:buNone/>
              <a:defRPr sz="800"/>
            </a:lvl4pPr>
            <a:lvl5pPr marL="1632015" indent="0">
              <a:buNone/>
              <a:defRPr sz="800"/>
            </a:lvl5pPr>
            <a:lvl6pPr marL="2040018" indent="0">
              <a:buNone/>
              <a:defRPr sz="800"/>
            </a:lvl6pPr>
            <a:lvl7pPr marL="2448023" indent="0">
              <a:buNone/>
              <a:defRPr sz="800"/>
            </a:lvl7pPr>
            <a:lvl8pPr marL="2856027" indent="0">
              <a:buNone/>
              <a:defRPr sz="800"/>
            </a:lvl8pPr>
            <a:lvl9pPr marL="3264030" indent="0">
              <a:buNone/>
              <a:defRPr sz="8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753354" y="227409"/>
            <a:ext cx="2405063" cy="48387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4988" y="227409"/>
            <a:ext cx="7065962" cy="483870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1363" y="1436"/>
            <a:ext cx="9142643" cy="5141712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22641" y="1205157"/>
            <a:ext cx="7320689" cy="3621940"/>
          </a:xfrm>
        </p:spPr>
        <p:txBody>
          <a:bodyPr/>
          <a:lstStyle>
            <a:lvl1pPr marL="284405" indent="0">
              <a:buFontTx/>
              <a:buNone/>
              <a:defRPr b="1">
                <a:latin typeface="+mj-lt"/>
              </a:defRPr>
            </a:lvl1pPr>
            <a:lvl2pPr marL="281920" indent="2485">
              <a:defRPr>
                <a:latin typeface="+mj-lt"/>
              </a:defRPr>
            </a:lvl2pPr>
            <a:lvl3pPr marL="491808" indent="-203678">
              <a:tabLst/>
              <a:defRPr>
                <a:latin typeface="+mj-lt"/>
              </a:defRPr>
            </a:lvl3pPr>
            <a:lvl4pPr marL="0" indent="281920">
              <a:lnSpc>
                <a:spcPts val="1409"/>
              </a:lnSpc>
              <a:spcBef>
                <a:spcPts val="313"/>
              </a:spcBef>
              <a:defRPr>
                <a:latin typeface="+mj-lt"/>
              </a:defRPr>
            </a:lvl4pPr>
            <a:lvl5pPr>
              <a:lnSpc>
                <a:spcPts val="1409"/>
              </a:lnSpc>
              <a:spcBef>
                <a:spcPts val="313"/>
              </a:spcBef>
              <a:buNone/>
              <a:defRPr>
                <a:latin typeface="+mj-lt"/>
              </a:defRPr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10" name="TextBox 9"/>
          <p:cNvSpPr txBox="1"/>
          <p:nvPr userDrawn="1"/>
        </p:nvSpPr>
        <p:spPr>
          <a:xfrm>
            <a:off x="5926640" y="3845310"/>
            <a:ext cx="923618" cy="282640"/>
          </a:xfrm>
          <a:prstGeom prst="rect">
            <a:avLst/>
          </a:prstGeom>
          <a:noFill/>
        </p:spPr>
        <p:txBody>
          <a:bodyPr wrap="square" lIns="71536" tIns="35768" rIns="71536" bIns="35768" rtlCol="0">
            <a:noAutofit/>
          </a:bodyPr>
          <a:lstStyle/>
          <a:p>
            <a:endParaRPr lang="ru-RU" dirty="0"/>
          </a:p>
        </p:txBody>
      </p:sp>
      <p:sp>
        <p:nvSpPr>
          <p:cNvPr id="13" name="Заголовок 12"/>
          <p:cNvSpPr>
            <a:spLocks noGrp="1"/>
          </p:cNvSpPr>
          <p:nvPr>
            <p:ph type="title" hasCustomPrompt="1"/>
          </p:nvPr>
        </p:nvSpPr>
        <p:spPr>
          <a:xfrm>
            <a:off x="822635" y="375805"/>
            <a:ext cx="7337192" cy="829352"/>
          </a:xfrm>
        </p:spPr>
        <p:txBody>
          <a:bodyPr/>
          <a:lstStyle>
            <a:lvl1pPr marL="0" marR="0" indent="0" defTabSz="816008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4200"/>
            </a:lvl1pPr>
          </a:lstStyle>
          <a:p>
            <a:pPr marL="0" marR="0" lvl="0" indent="0" defTabSz="816008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/>
            </a:pPr>
            <a:r>
              <a:rPr kumimoji="0" lang="ru-RU" sz="3800" b="1" i="0" u="none" strike="noStrike" kern="1200" cap="none" spc="0" normalizeH="0" baseline="0" noProof="0" dirty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1/ ЗАГОЛОВОК СЛАЙДА</a:t>
            </a:r>
          </a:p>
        </p:txBody>
      </p:sp>
      <p:sp>
        <p:nvSpPr>
          <p:cNvPr id="14" name="Номер слайда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Z:\Projects\Текущие\Проектная\FNS_2012\_БРЭНДБУК\out\PPT\3_1_present_A4-04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6" y="354"/>
            <a:ext cx="9142643" cy="5141712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22641" y="1205157"/>
            <a:ext cx="7320689" cy="3621940"/>
          </a:xfrm>
        </p:spPr>
        <p:txBody>
          <a:bodyPr/>
          <a:lstStyle>
            <a:lvl1pPr marL="284405" indent="0">
              <a:buFontTx/>
              <a:buNone/>
              <a:defRPr b="1">
                <a:latin typeface="+mj-lt"/>
              </a:defRPr>
            </a:lvl1pPr>
            <a:lvl2pPr marL="284405" indent="0">
              <a:defRPr>
                <a:latin typeface="+mj-lt"/>
              </a:defRPr>
            </a:lvl2pPr>
            <a:lvl3pPr marL="491808" indent="-203678">
              <a:defRPr>
                <a:latin typeface="+mj-lt"/>
              </a:defRPr>
            </a:lvl3pPr>
            <a:lvl4pPr marL="0" indent="281920">
              <a:defRPr>
                <a:latin typeface="+mj-lt"/>
              </a:defRPr>
            </a:lvl4pPr>
            <a:lvl5pPr marL="1122712" indent="0">
              <a:buNone/>
              <a:defRPr>
                <a:latin typeface="+mj-lt"/>
              </a:defRPr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 hasCustomPrompt="1"/>
          </p:nvPr>
        </p:nvSpPr>
        <p:spPr>
          <a:xfrm>
            <a:off x="821930" y="375805"/>
            <a:ext cx="7337901" cy="829352"/>
          </a:xfrm>
        </p:spPr>
        <p:txBody>
          <a:bodyPr/>
          <a:lstStyle>
            <a:lvl1pPr marL="0" marR="0" indent="0" defTabSz="816008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4200"/>
            </a:lvl1pPr>
          </a:lstStyle>
          <a:p>
            <a:pPr marL="0" marR="0" lvl="0" indent="0" defTabSz="816008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/>
            </a:pPr>
            <a:r>
              <a:rPr kumimoji="0" lang="ru-RU" sz="3800" b="1" i="0" u="none" strike="noStrike" kern="1200" cap="none" spc="0" normalizeH="0" baseline="0" noProof="0" dirty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1/ ЗАГОЛОВОК СЛАЙДА</a:t>
            </a:r>
          </a:p>
        </p:txBody>
      </p:sp>
      <p:sp>
        <p:nvSpPr>
          <p:cNvPr id="20" name="Номер слайда 1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6" y="2"/>
            <a:ext cx="9142643" cy="5141712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2641" y="759381"/>
            <a:ext cx="7320689" cy="1518472"/>
          </a:xfrm>
        </p:spPr>
        <p:txBody>
          <a:bodyPr anchor="t"/>
          <a:lstStyle>
            <a:lvl1pPr algn="l">
              <a:defRPr sz="3600" b="1" cap="all"/>
            </a:lvl1pPr>
          </a:lstStyle>
          <a:p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22641" y="2572292"/>
            <a:ext cx="7320689" cy="2254803"/>
          </a:xfrm>
        </p:spPr>
        <p:txBody>
          <a:bodyPr anchor="t"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0800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816008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3pPr>
            <a:lvl4pPr marL="1224011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4pPr>
            <a:lvl5pPr marL="1632015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5pPr>
            <a:lvl6pPr marL="2040018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6pPr>
            <a:lvl7pPr marL="2448023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7pPr>
            <a:lvl8pPr marL="2856027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8pPr>
            <a:lvl9pPr marL="3264030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4" name="Номер слайда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1363" y="1436"/>
            <a:ext cx="9142643" cy="5141712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2635" y="375803"/>
            <a:ext cx="7337192" cy="829353"/>
          </a:xfrm>
        </p:spPr>
        <p:txBody>
          <a:bodyPr/>
          <a:lstStyle>
            <a:lvl1pPr algn="l">
              <a:defRPr/>
            </a:lvl1pPr>
          </a:lstStyle>
          <a:p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822635" y="1205154"/>
            <a:ext cx="3620764" cy="3521848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14935" y="1205154"/>
            <a:ext cx="3644897" cy="3521848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2635" y="375800"/>
            <a:ext cx="7864166" cy="829353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22640" y="1205154"/>
            <a:ext cx="3674753" cy="426002"/>
          </a:xfrm>
        </p:spPr>
        <p:txBody>
          <a:bodyPr anchor="b"/>
          <a:lstStyle>
            <a:lvl1pPr marL="0" indent="0">
              <a:buNone/>
              <a:defRPr sz="2100" b="1"/>
            </a:lvl1pPr>
            <a:lvl2pPr marL="408004" indent="0">
              <a:buNone/>
              <a:defRPr sz="1800" b="1"/>
            </a:lvl2pPr>
            <a:lvl3pPr marL="816008" indent="0">
              <a:buNone/>
              <a:defRPr sz="1600" b="1"/>
            </a:lvl3pPr>
            <a:lvl4pPr marL="1224011" indent="0">
              <a:buNone/>
              <a:defRPr sz="1400" b="1"/>
            </a:lvl4pPr>
            <a:lvl5pPr marL="1632015" indent="0">
              <a:buNone/>
              <a:defRPr sz="1400" b="1"/>
            </a:lvl5pPr>
            <a:lvl6pPr marL="2040018" indent="0">
              <a:buNone/>
              <a:defRPr sz="1400" b="1"/>
            </a:lvl6pPr>
            <a:lvl7pPr marL="2448023" indent="0">
              <a:buNone/>
              <a:defRPr sz="1400" b="1"/>
            </a:lvl7pPr>
            <a:lvl8pPr marL="2856027" indent="0">
              <a:buNone/>
              <a:defRPr sz="1400" b="1"/>
            </a:lvl8pPr>
            <a:lvl9pPr marL="3264030" indent="0">
              <a:buNone/>
              <a:defRPr sz="14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822640" y="1631157"/>
            <a:ext cx="3674753" cy="3195936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572007" y="1205154"/>
            <a:ext cx="3587825" cy="426002"/>
          </a:xfrm>
        </p:spPr>
        <p:txBody>
          <a:bodyPr anchor="b"/>
          <a:lstStyle>
            <a:lvl1pPr marL="0" indent="0">
              <a:buNone/>
              <a:defRPr sz="2100" b="1"/>
            </a:lvl1pPr>
            <a:lvl2pPr marL="408004" indent="0">
              <a:buNone/>
              <a:defRPr sz="1800" b="1"/>
            </a:lvl2pPr>
            <a:lvl3pPr marL="816008" indent="0">
              <a:buNone/>
              <a:defRPr sz="1600" b="1"/>
            </a:lvl3pPr>
            <a:lvl4pPr marL="1224011" indent="0">
              <a:buNone/>
              <a:defRPr sz="1400" b="1"/>
            </a:lvl4pPr>
            <a:lvl5pPr marL="1632015" indent="0">
              <a:buNone/>
              <a:defRPr sz="1400" b="1"/>
            </a:lvl5pPr>
            <a:lvl6pPr marL="2040018" indent="0">
              <a:buNone/>
              <a:defRPr sz="1400" b="1"/>
            </a:lvl6pPr>
            <a:lvl7pPr marL="2448023" indent="0">
              <a:buNone/>
              <a:defRPr sz="1400" b="1"/>
            </a:lvl7pPr>
            <a:lvl8pPr marL="2856027" indent="0">
              <a:buNone/>
              <a:defRPr sz="1400" b="1"/>
            </a:lvl8pPr>
            <a:lvl9pPr marL="3264030" indent="0">
              <a:buNone/>
              <a:defRPr sz="14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572007" y="1641073"/>
            <a:ext cx="3587825" cy="3186020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11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12" name="Номер слайда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3" name="Нижний колонтитул 1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1363" y="1436"/>
            <a:ext cx="9142643" cy="5141712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2635" y="375803"/>
            <a:ext cx="7864166" cy="829353"/>
          </a:xfrm>
        </p:spPr>
        <p:txBody>
          <a:bodyPr/>
          <a:lstStyle>
            <a:lvl1pPr algn="l">
              <a:defRPr/>
            </a:lvl1pPr>
          </a:lstStyle>
          <a:p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11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12" name="Номер слайда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3" name="Нижний колонтитул 1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191048" y="4404445"/>
            <a:ext cx="567428" cy="489830"/>
          </a:xfrm>
          <a:prstGeom prst="rect">
            <a:avLst/>
          </a:prstGeom>
        </p:spPr>
        <p:txBody>
          <a:bodyPr vert="horz" lIns="81601" tIns="40801" rIns="81601" bIns="40801" rtlCol="0" anchor="ctr">
            <a:normAutofit/>
          </a:bodyPr>
          <a:lstStyle>
            <a:lvl1pPr algn="ctr">
              <a:defRPr sz="2100" i="0">
                <a:solidFill>
                  <a:schemeClr val="bg1"/>
                </a:solidFill>
                <a:latin typeface="+mj-lt"/>
              </a:defRPr>
            </a:lvl1pPr>
          </a:lstStyle>
          <a:p>
            <a:fld id="{E20E89E6-FE54-4E13-859C-1FA908D70D3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7" y="204790"/>
            <a:ext cx="3008313" cy="871537"/>
          </a:xfrm>
        </p:spPr>
        <p:txBody>
          <a:bodyPr anchor="b"/>
          <a:lstStyle>
            <a:lvl1pPr algn="l">
              <a:defRPr sz="18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4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7" y="1076327"/>
            <a:ext cx="3008313" cy="3518297"/>
          </a:xfrm>
        </p:spPr>
        <p:txBody>
          <a:bodyPr/>
          <a:lstStyle>
            <a:lvl1pPr marL="0" indent="0">
              <a:buNone/>
              <a:defRPr sz="1300"/>
            </a:lvl1pPr>
            <a:lvl2pPr marL="408004" indent="0">
              <a:buNone/>
              <a:defRPr sz="1100"/>
            </a:lvl2pPr>
            <a:lvl3pPr marL="816008" indent="0">
              <a:buNone/>
              <a:defRPr sz="900"/>
            </a:lvl3pPr>
            <a:lvl4pPr marL="1224011" indent="0">
              <a:buNone/>
              <a:defRPr sz="800"/>
            </a:lvl4pPr>
            <a:lvl5pPr marL="1632015" indent="0">
              <a:buNone/>
              <a:defRPr sz="800"/>
            </a:lvl5pPr>
            <a:lvl6pPr marL="2040018" indent="0">
              <a:buNone/>
              <a:defRPr sz="800"/>
            </a:lvl6pPr>
            <a:lvl7pPr marL="2448023" indent="0">
              <a:buNone/>
              <a:defRPr sz="800"/>
            </a:lvl7pPr>
            <a:lvl8pPr marL="2856027" indent="0">
              <a:buNone/>
              <a:defRPr sz="800"/>
            </a:lvl8pPr>
            <a:lvl9pPr marL="3264030" indent="0">
              <a:buNone/>
              <a:defRPr sz="8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15959" y="367519"/>
            <a:ext cx="7343873" cy="832711"/>
          </a:xfrm>
          <a:prstGeom prst="rect">
            <a:avLst/>
          </a:prstGeom>
        </p:spPr>
        <p:txBody>
          <a:bodyPr vert="horz" lIns="81601" tIns="40801" rIns="81601" bIns="40801" rtlCol="0" anchor="ctr">
            <a:normAutofit/>
          </a:bodyPr>
          <a:lstStyle/>
          <a:p>
            <a:r>
              <a:rPr lang="ru-RU" dirty="0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15959" y="1200152"/>
            <a:ext cx="7343873" cy="3626943"/>
          </a:xfrm>
          <a:prstGeom prst="rect">
            <a:avLst/>
          </a:prstGeom>
        </p:spPr>
        <p:txBody>
          <a:bodyPr vert="horz" lIns="81601" tIns="40801" rIns="81601" bIns="40801" rtlCol="0">
            <a:normAutofit/>
          </a:bodyPr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1" y="4767264"/>
            <a:ext cx="2133600" cy="273844"/>
          </a:xfrm>
          <a:prstGeom prst="rect">
            <a:avLst/>
          </a:prstGeom>
        </p:spPr>
        <p:txBody>
          <a:bodyPr vert="horz" lIns="81601" tIns="40801" rIns="81601" bIns="40801" rtlCol="0" anchor="ctr"/>
          <a:lstStyle>
            <a:lvl1pPr algn="l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3" y="4767264"/>
            <a:ext cx="2895600" cy="273844"/>
          </a:xfrm>
          <a:prstGeom prst="rect">
            <a:avLst/>
          </a:prstGeom>
        </p:spPr>
        <p:txBody>
          <a:bodyPr vert="horz" lIns="81601" tIns="40801" rIns="81601" bIns="40801" rtlCol="0" anchor="ctr"/>
          <a:lstStyle>
            <a:lvl1pPr algn="ct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324087" y="4531071"/>
            <a:ext cx="619711" cy="473875"/>
          </a:xfrm>
          <a:prstGeom prst="rect">
            <a:avLst/>
          </a:prstGeom>
        </p:spPr>
        <p:txBody>
          <a:bodyPr vert="horz" lIns="81601" tIns="40801" rIns="81601" bIns="40801" rtlCol="0" anchor="ctr">
            <a:normAutofit/>
          </a:bodyPr>
          <a:lstStyle>
            <a:lvl1pPr algn="ctr">
              <a:lnSpc>
                <a:spcPts val="1878"/>
              </a:lnSpc>
              <a:defRPr sz="2100">
                <a:solidFill>
                  <a:schemeClr val="bg1"/>
                </a:solidFill>
              </a:defRPr>
            </a:lvl1pPr>
          </a:lstStyle>
          <a:p>
            <a:fld id="{E20E89E6-FE54-4E13-859C-1FA908D70D3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hdr="0" ftr="0" dt="0"/>
  <p:txStyles>
    <p:titleStyle>
      <a:lvl1pPr algn="l" defTabSz="816008" rtl="0" eaLnBrk="1" latinLnBrk="0" hangingPunct="1">
        <a:lnSpc>
          <a:spcPts val="4068"/>
        </a:lnSpc>
        <a:spcBef>
          <a:spcPct val="0"/>
        </a:spcBef>
        <a:buNone/>
        <a:defRPr sz="3300" b="1" i="0" kern="1200">
          <a:solidFill>
            <a:srgbClr val="005AA9"/>
          </a:solidFill>
          <a:latin typeface="+mj-lt"/>
          <a:ea typeface="+mj-ea"/>
          <a:cs typeface="+mj-cs"/>
        </a:defRPr>
      </a:lvl1pPr>
    </p:titleStyle>
    <p:bodyStyle>
      <a:lvl1pPr marL="284405" indent="0" algn="l" defTabSz="816008" rtl="0" eaLnBrk="1" latinLnBrk="0" hangingPunct="1">
        <a:spcBef>
          <a:spcPct val="20000"/>
        </a:spcBef>
        <a:buFont typeface="+mj-lt"/>
        <a:buNone/>
        <a:defRPr sz="2900" b="0" i="0" kern="1200">
          <a:solidFill>
            <a:srgbClr val="005AA9"/>
          </a:solidFill>
          <a:latin typeface="+mj-lt"/>
          <a:ea typeface="+mn-ea"/>
          <a:cs typeface="+mn-cs"/>
        </a:defRPr>
      </a:lvl1pPr>
      <a:lvl2pPr marL="284405" indent="0" algn="l" defTabSz="816008" rtl="0" eaLnBrk="1" latinLnBrk="0" hangingPunct="1">
        <a:spcBef>
          <a:spcPct val="20000"/>
        </a:spcBef>
        <a:buFont typeface="Arial" pitchFamily="34" charset="0"/>
        <a:buNone/>
        <a:defRPr sz="1900" b="0" i="0" kern="1200">
          <a:solidFill>
            <a:srgbClr val="504F53"/>
          </a:solidFill>
          <a:latin typeface="+mj-lt"/>
          <a:ea typeface="+mn-ea"/>
          <a:cs typeface="+mn-cs"/>
        </a:defRPr>
      </a:lvl2pPr>
      <a:lvl3pPr marL="557631" indent="-203678" algn="l" defTabSz="816008" rtl="0" eaLnBrk="1" latinLnBrk="0" hangingPunct="1">
        <a:spcBef>
          <a:spcPct val="20000"/>
        </a:spcBef>
        <a:buFont typeface="Arial" pitchFamily="34" charset="0"/>
        <a:buChar char="•"/>
        <a:defRPr sz="1900" b="0" i="0" kern="1200">
          <a:solidFill>
            <a:srgbClr val="504F53"/>
          </a:solidFill>
          <a:latin typeface="+mj-lt"/>
          <a:ea typeface="+mn-ea"/>
          <a:cs typeface="+mn-cs"/>
        </a:defRPr>
      </a:lvl3pPr>
      <a:lvl4pPr marL="0" indent="281920" algn="just" defTabSz="816008" rtl="0" eaLnBrk="1" latinLnBrk="0" hangingPunct="1">
        <a:lnSpc>
          <a:spcPts val="1409"/>
        </a:lnSpc>
        <a:spcBef>
          <a:spcPts val="313"/>
        </a:spcBef>
        <a:buFont typeface="Arial" pitchFamily="34" charset="0"/>
        <a:buNone/>
        <a:tabLst/>
        <a:defRPr sz="1300" b="0" i="0" kern="1200">
          <a:solidFill>
            <a:srgbClr val="504F53"/>
          </a:solidFill>
          <a:latin typeface="+mj-lt"/>
          <a:ea typeface="+mn-ea"/>
          <a:cs typeface="+mn-cs"/>
        </a:defRPr>
      </a:lvl4pPr>
      <a:lvl5pPr marL="1122712" indent="0" algn="l" defTabSz="816008" rtl="0" eaLnBrk="1" latinLnBrk="0" hangingPunct="1">
        <a:lnSpc>
          <a:spcPts val="1409"/>
        </a:lnSpc>
        <a:spcBef>
          <a:spcPts val="313"/>
        </a:spcBef>
        <a:buFont typeface="Arial" pitchFamily="34" charset="0"/>
        <a:buNone/>
        <a:defRPr sz="1100" b="0" i="0" kern="1200">
          <a:solidFill>
            <a:srgbClr val="8D8C90"/>
          </a:solidFill>
          <a:latin typeface="+mj-lt"/>
          <a:ea typeface="+mn-ea"/>
          <a:cs typeface="+mn-cs"/>
        </a:defRPr>
      </a:lvl5pPr>
      <a:lvl6pPr marL="2244021" indent="-204002" algn="l" defTabSz="816008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652024" indent="-204002" algn="l" defTabSz="816008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060029" indent="-204002" algn="l" defTabSz="816008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468032" indent="-204002" algn="l" defTabSz="816008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816008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408004" algn="l" defTabSz="816008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816008" algn="l" defTabSz="816008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24011" algn="l" defTabSz="816008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632015" algn="l" defTabSz="816008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40018" algn="l" defTabSz="816008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448023" algn="l" defTabSz="816008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856027" algn="l" defTabSz="816008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264030" algn="l" defTabSz="816008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3528" y="1995686"/>
            <a:ext cx="8496944" cy="1944216"/>
          </a:xfrm>
        </p:spPr>
        <p:txBody>
          <a:bodyPr>
            <a:noAutofit/>
          </a:bodyPr>
          <a:lstStyle/>
          <a:p>
            <a:pPr algn="ctr">
              <a:lnSpc>
                <a:spcPts val="2000"/>
              </a:lnSpc>
            </a:pPr>
            <a:r>
              <a:rPr lang="ru-RU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S Reference Sans Serif" panose="020B0604030504040204" pitchFamily="34" charset="0"/>
              </a:rPr>
              <a:t/>
            </a:r>
            <a:br>
              <a:rPr lang="ru-RU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S Reference Sans Serif" panose="020B0604030504040204" pitchFamily="34" charset="0"/>
              </a:rPr>
            </a:br>
            <a:r>
              <a:rPr lang="ru-RU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S Reference Sans Serif" panose="020B0604030504040204" pitchFamily="34" charset="0"/>
              </a:rPr>
              <a:t/>
            </a:r>
            <a:br>
              <a:rPr lang="ru-RU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S Reference Sans Serif" panose="020B0604030504040204" pitchFamily="34" charset="0"/>
              </a:rPr>
            </a:br>
            <a:r>
              <a:rPr lang="ru-RU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S Reference Sans Serif" panose="020B0604030504040204" pitchFamily="34" charset="0"/>
              </a:rPr>
              <a:t>Льготы по уплате физическими лицами имущественных налогов и порядок их предоставления</a:t>
            </a:r>
            <a:endParaRPr lang="ru-RU" sz="1200" b="0" dirty="0">
              <a:latin typeface="MS Reference Sans Serif" panose="020B0604030504040204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131840" y="4227934"/>
            <a:ext cx="2664296" cy="792088"/>
          </a:xfrm>
        </p:spPr>
        <p:txBody>
          <a:bodyPr anchor="b">
            <a:normAutofit/>
          </a:bodyPr>
          <a:lstStyle/>
          <a:p>
            <a:r>
              <a:rPr lang="ru-RU" sz="1400" dirty="0" smtClean="0"/>
              <a:t>28.03.2023</a:t>
            </a:r>
            <a:endParaRPr lang="ru-RU" sz="1400" dirty="0"/>
          </a:p>
        </p:txBody>
      </p:sp>
      <p:sp>
        <p:nvSpPr>
          <p:cNvPr id="4" name="TextBox 3"/>
          <p:cNvSpPr txBox="1"/>
          <p:nvPr/>
        </p:nvSpPr>
        <p:spPr>
          <a:xfrm>
            <a:off x="1763688" y="1923678"/>
            <a:ext cx="5832648" cy="216024"/>
          </a:xfrm>
          <a:prstGeom prst="rect">
            <a:avLst/>
          </a:prstGeom>
        </p:spPr>
        <p:txBody>
          <a:bodyPr vert="horz" wrap="square" lIns="104306" tIns="52153" rIns="104306" bIns="52153" rtlCol="0" anchor="ctr">
            <a:noAutofit/>
          </a:bodyPr>
          <a:lstStyle/>
          <a:p>
            <a:pPr marL="0" marR="0" indent="0" algn="ctr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MS Reference Sans Serif" panose="020B0604030504040204" pitchFamily="34" charset="0"/>
                <a:ea typeface="+mj-ea"/>
                <a:cs typeface="+mj-cs"/>
              </a:rPr>
              <a:t>УФНС России по г. Москве</a:t>
            </a:r>
          </a:p>
        </p:txBody>
      </p:sp>
    </p:spTree>
    <p:extLst>
      <p:ext uri="{BB962C8B-B14F-4D97-AF65-F5344CB8AC3E}">
        <p14:creationId xmlns:p14="http://schemas.microsoft.com/office/powerpoint/2010/main" val="22487973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1187624" y="4371950"/>
            <a:ext cx="914400" cy="914400"/>
          </a:xfrm>
          <a:prstGeom prst="rect">
            <a:avLst/>
          </a:prstGeom>
        </p:spPr>
        <p:txBody>
          <a:bodyPr vert="horz" wrap="none" lIns="104306" tIns="52153" rIns="104306" bIns="52153" rtlCol="0" anchor="ctr">
            <a:normAutofit/>
          </a:bodyPr>
          <a:lstStyle/>
          <a:p>
            <a:pPr marL="0" marR="0" indent="0" algn="l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ru-RU" sz="1000" b="1" i="0" u="none" strike="noStrike" kern="1200" cap="none" spc="0" normalizeH="0" baseline="0" noProof="0" dirty="0">
              <a:ln>
                <a:noFill/>
              </a:ln>
              <a:solidFill>
                <a:srgbClr val="005AA9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356792" y="4263432"/>
            <a:ext cx="914400" cy="360040"/>
          </a:xfrm>
          <a:prstGeom prst="rect">
            <a:avLst/>
          </a:prstGeom>
        </p:spPr>
        <p:txBody>
          <a:bodyPr vert="horz" wrap="none" lIns="104306" tIns="52153" rIns="104306" bIns="52153" rtlCol="0" anchor="ctr">
            <a:normAutofit/>
          </a:bodyPr>
          <a:lstStyle/>
          <a:p>
            <a:pPr marL="0" marR="0" indent="0" algn="l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ru-RU" sz="1200" b="1" i="0" u="none" strike="noStrike" kern="1200" cap="none" spc="0" normalizeH="0" baseline="0" noProof="0" dirty="0">
              <a:ln>
                <a:noFill/>
              </a:ln>
              <a:solidFill>
                <a:srgbClr val="005AA9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11560" y="4371950"/>
            <a:ext cx="914400" cy="914400"/>
          </a:xfrm>
          <a:prstGeom prst="rect">
            <a:avLst/>
          </a:prstGeom>
        </p:spPr>
        <p:txBody>
          <a:bodyPr vert="horz" wrap="none" lIns="104306" tIns="52153" rIns="104306" bIns="52153" rtlCol="0" anchor="ctr">
            <a:normAutofit/>
          </a:bodyPr>
          <a:lstStyle/>
          <a:p>
            <a:pPr marL="0" marR="0" indent="0" algn="l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ru-RU" sz="1000" b="1" i="0" u="none" strike="noStrike" kern="1200" cap="none" spc="0" normalizeH="0" baseline="0" noProof="0" dirty="0">
              <a:ln>
                <a:noFill/>
              </a:ln>
              <a:solidFill>
                <a:srgbClr val="005AA9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4" name="Заголовок 13"/>
          <p:cNvSpPr>
            <a:spLocks noGrp="1"/>
          </p:cNvSpPr>
          <p:nvPr>
            <p:ph type="title"/>
          </p:nvPr>
        </p:nvSpPr>
        <p:spPr>
          <a:xfrm>
            <a:off x="899593" y="375805"/>
            <a:ext cx="6965428" cy="611769"/>
          </a:xfr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ctr">
              <a:lnSpc>
                <a:spcPts val="2100"/>
              </a:lnSpc>
            </a:pPr>
            <a:r>
              <a:rPr lang="ru-RU" sz="2000" dirty="0">
                <a:solidFill>
                  <a:schemeClr val="tx1"/>
                </a:solidFill>
              </a:rPr>
              <a:t>Где посмотреть, кто имеет право на получение льгот по имущественным налогам физических лиц</a:t>
            </a: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1"/>
          </p:nvPr>
        </p:nvSpPr>
        <p:spPr>
          <a:xfrm>
            <a:off x="8326659" y="4530757"/>
            <a:ext cx="619711" cy="473875"/>
          </a:xfrm>
        </p:spPr>
        <p:txBody>
          <a:bodyPr/>
          <a:lstStyle/>
          <a:p>
            <a:fld id="{E20E89E6-FE54-4E13-859C-1FA908D70D39}" type="slidenum">
              <a:rPr lang="ru-RU" smtClean="0"/>
              <a:pPr/>
              <a:t>2</a:t>
            </a:fld>
            <a:endParaRPr lang="ru-RU" dirty="0"/>
          </a:p>
        </p:txBody>
      </p:sp>
      <p:sp>
        <p:nvSpPr>
          <p:cNvPr id="3" name="Двойная волна 2">
            <a:extLst>
              <a:ext uri="{FF2B5EF4-FFF2-40B4-BE49-F238E27FC236}">
                <a16:creationId xmlns="" xmlns:a16="http://schemas.microsoft.com/office/drawing/2014/main" id="{F7DA9F48-7271-F64A-22AA-1037A753D676}"/>
              </a:ext>
            </a:extLst>
          </p:cNvPr>
          <p:cNvSpPr/>
          <p:nvPr/>
        </p:nvSpPr>
        <p:spPr>
          <a:xfrm>
            <a:off x="894160" y="1216019"/>
            <a:ext cx="1775048" cy="792088"/>
          </a:xfrm>
          <a:prstGeom prst="doubleWave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>
                <a:solidFill>
                  <a:schemeClr val="tx1"/>
                </a:solidFill>
              </a:rPr>
              <a:t>Налог на имущество физических лиц</a:t>
            </a:r>
          </a:p>
        </p:txBody>
      </p:sp>
      <p:sp>
        <p:nvSpPr>
          <p:cNvPr id="6" name="Двойная волна 5">
            <a:extLst>
              <a:ext uri="{FF2B5EF4-FFF2-40B4-BE49-F238E27FC236}">
                <a16:creationId xmlns="" xmlns:a16="http://schemas.microsoft.com/office/drawing/2014/main" id="{36B3B26B-D65E-6454-F451-E69A400A1EF2}"/>
              </a:ext>
            </a:extLst>
          </p:cNvPr>
          <p:cNvSpPr/>
          <p:nvPr/>
        </p:nvSpPr>
        <p:spPr>
          <a:xfrm>
            <a:off x="6084168" y="1216019"/>
            <a:ext cx="1775048" cy="792088"/>
          </a:xfrm>
          <a:prstGeom prst="doubleWave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>
                <a:solidFill>
                  <a:schemeClr val="tx1"/>
                </a:solidFill>
              </a:rPr>
              <a:t>Транспортный налог</a:t>
            </a:r>
          </a:p>
        </p:txBody>
      </p:sp>
      <p:sp>
        <p:nvSpPr>
          <p:cNvPr id="7" name="Двойная волна 6">
            <a:extLst>
              <a:ext uri="{FF2B5EF4-FFF2-40B4-BE49-F238E27FC236}">
                <a16:creationId xmlns="" xmlns:a16="http://schemas.microsoft.com/office/drawing/2014/main" id="{90B457CA-3B42-645D-E267-9DDF2B1900FA}"/>
              </a:ext>
            </a:extLst>
          </p:cNvPr>
          <p:cNvSpPr/>
          <p:nvPr/>
        </p:nvSpPr>
        <p:spPr>
          <a:xfrm>
            <a:off x="3589040" y="1216019"/>
            <a:ext cx="1775048" cy="792088"/>
          </a:xfrm>
          <a:prstGeom prst="doubleWave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>
                <a:solidFill>
                  <a:schemeClr val="tx1"/>
                </a:solidFill>
              </a:rPr>
              <a:t>Земельный налог</a:t>
            </a:r>
          </a:p>
        </p:txBody>
      </p:sp>
      <p:sp>
        <p:nvSpPr>
          <p:cNvPr id="12" name="Блок-схема: ссылка на другую страницу 11">
            <a:extLst>
              <a:ext uri="{FF2B5EF4-FFF2-40B4-BE49-F238E27FC236}">
                <a16:creationId xmlns="" xmlns:a16="http://schemas.microsoft.com/office/drawing/2014/main" id="{DEAAAB98-2FA8-CAA8-256C-D9FF039879BE}"/>
              </a:ext>
            </a:extLst>
          </p:cNvPr>
          <p:cNvSpPr/>
          <p:nvPr/>
        </p:nvSpPr>
        <p:spPr>
          <a:xfrm>
            <a:off x="899592" y="2229966"/>
            <a:ext cx="1775048" cy="1907706"/>
          </a:xfrm>
          <a:prstGeom prst="flowChartOffpageConnector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>
                <a:solidFill>
                  <a:schemeClr val="tx1"/>
                </a:solidFill>
              </a:rPr>
              <a:t>п. 1 ст. 407 НК РФ</a:t>
            </a:r>
          </a:p>
          <a:p>
            <a:pPr algn="ctr"/>
            <a:r>
              <a:rPr lang="ru-RU" sz="1200" b="1" dirty="0">
                <a:solidFill>
                  <a:schemeClr val="tx1"/>
                </a:solidFill>
              </a:rPr>
              <a:t> </a:t>
            </a:r>
          </a:p>
          <a:p>
            <a:pPr algn="ctr"/>
            <a:r>
              <a:rPr lang="ru-RU" sz="1200" b="1" dirty="0">
                <a:solidFill>
                  <a:schemeClr val="tx1"/>
                </a:solidFill>
              </a:rPr>
              <a:t>ст. 1.1 Закона г. Москвы </a:t>
            </a:r>
          </a:p>
          <a:p>
            <a:pPr algn="ctr"/>
            <a:r>
              <a:rPr lang="ru-RU" sz="1200" b="1" dirty="0">
                <a:solidFill>
                  <a:schemeClr val="tx1"/>
                </a:solidFill>
              </a:rPr>
              <a:t>от 19.11.2014 № 51 </a:t>
            </a:r>
          </a:p>
          <a:p>
            <a:pPr algn="ctr"/>
            <a:r>
              <a:rPr lang="ru-RU" sz="1200" b="1" dirty="0">
                <a:solidFill>
                  <a:schemeClr val="tx1"/>
                </a:solidFill>
              </a:rPr>
              <a:t>«О налоге на имущество физических лиц»</a:t>
            </a:r>
          </a:p>
        </p:txBody>
      </p:sp>
      <p:sp>
        <p:nvSpPr>
          <p:cNvPr id="13" name="Блок-схема: ссылка на другую страницу 12">
            <a:extLst>
              <a:ext uri="{FF2B5EF4-FFF2-40B4-BE49-F238E27FC236}">
                <a16:creationId xmlns="" xmlns:a16="http://schemas.microsoft.com/office/drawing/2014/main" id="{4D3A62D7-95B3-79B2-4CCD-342184B5173A}"/>
              </a:ext>
            </a:extLst>
          </p:cNvPr>
          <p:cNvSpPr/>
          <p:nvPr/>
        </p:nvSpPr>
        <p:spPr>
          <a:xfrm>
            <a:off x="6084168" y="2229966"/>
            <a:ext cx="1775048" cy="1835089"/>
          </a:xfrm>
          <a:prstGeom prst="flowChartOffpageConnector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>
                <a:solidFill>
                  <a:schemeClr val="tx1"/>
                </a:solidFill>
              </a:rPr>
              <a:t>ст. 4 Закона г. Москвы от 09.07.2008 № 33 </a:t>
            </a:r>
          </a:p>
          <a:p>
            <a:pPr algn="ctr"/>
            <a:r>
              <a:rPr lang="ru-RU" sz="1200" b="1" dirty="0">
                <a:solidFill>
                  <a:schemeClr val="tx1"/>
                </a:solidFill>
              </a:rPr>
              <a:t>«О транспортном налоге»</a:t>
            </a:r>
          </a:p>
        </p:txBody>
      </p:sp>
      <p:sp>
        <p:nvSpPr>
          <p:cNvPr id="18" name="Блок-схема: ссылка на другую страницу 17">
            <a:extLst>
              <a:ext uri="{FF2B5EF4-FFF2-40B4-BE49-F238E27FC236}">
                <a16:creationId xmlns="" xmlns:a16="http://schemas.microsoft.com/office/drawing/2014/main" id="{52838ABE-E10A-600B-A767-5629BED6702C}"/>
              </a:ext>
            </a:extLst>
          </p:cNvPr>
          <p:cNvSpPr/>
          <p:nvPr/>
        </p:nvSpPr>
        <p:spPr>
          <a:xfrm>
            <a:off x="3589040" y="2229965"/>
            <a:ext cx="1775048" cy="1835090"/>
          </a:xfrm>
          <a:prstGeom prst="flowChartOffpageConnector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>
                <a:solidFill>
                  <a:schemeClr val="tx1"/>
                </a:solidFill>
              </a:rPr>
              <a:t>п. 5 ст. 391 НК РФ</a:t>
            </a:r>
          </a:p>
          <a:p>
            <a:pPr algn="ctr"/>
            <a:endParaRPr lang="ru-RU" sz="1200" b="1" dirty="0">
              <a:solidFill>
                <a:schemeClr val="tx1"/>
              </a:solidFill>
            </a:endParaRPr>
          </a:p>
          <a:p>
            <a:pPr algn="ctr"/>
            <a:r>
              <a:rPr lang="ru-RU" sz="1200" b="1" dirty="0">
                <a:solidFill>
                  <a:schemeClr val="tx1"/>
                </a:solidFill>
              </a:rPr>
              <a:t>ст. 3.1 Закона г. Москвы от 24.11.2004 № 74 </a:t>
            </a:r>
          </a:p>
          <a:p>
            <a:pPr algn="ctr"/>
            <a:r>
              <a:rPr lang="ru-RU" sz="1200" b="1" dirty="0">
                <a:solidFill>
                  <a:schemeClr val="tx1"/>
                </a:solidFill>
              </a:rPr>
              <a:t>«О земельном налоге»</a:t>
            </a:r>
          </a:p>
          <a:p>
            <a:pPr algn="ctr"/>
            <a:endParaRPr lang="ru-RU" sz="1200" b="1" dirty="0">
              <a:solidFill>
                <a:schemeClr val="tx1"/>
              </a:solidFill>
            </a:endParaRPr>
          </a:p>
        </p:txBody>
      </p:sp>
      <p:sp>
        <p:nvSpPr>
          <p:cNvPr id="21" name="Заголовок 2">
            <a:extLst>
              <a:ext uri="{FF2B5EF4-FFF2-40B4-BE49-F238E27FC236}">
                <a16:creationId xmlns="" xmlns:a16="http://schemas.microsoft.com/office/drawing/2014/main" id="{63800CEC-4CD1-3D64-7078-980A057F307A}"/>
              </a:ext>
            </a:extLst>
          </p:cNvPr>
          <p:cNvSpPr txBox="1">
            <a:spLocks/>
          </p:cNvSpPr>
          <p:nvPr/>
        </p:nvSpPr>
        <p:spPr>
          <a:xfrm>
            <a:off x="899964" y="4299333"/>
            <a:ext cx="6965056" cy="473875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fontScale="92500" lnSpcReduction="100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400" dirty="0">
                <a:solidFill>
                  <a:schemeClr val="tx1"/>
                </a:solidFill>
              </a:rPr>
              <a:t>Физические лица – Все сервисы для физических лиц – Справочная информация – </a:t>
            </a:r>
          </a:p>
          <a:p>
            <a:r>
              <a:rPr lang="ru-RU" sz="1400" b="1" dirty="0">
                <a:solidFill>
                  <a:schemeClr val="tx1"/>
                </a:solidFill>
              </a:rPr>
              <a:t>Справочная информация о ставках и льготах</a:t>
            </a:r>
            <a:r>
              <a:rPr lang="ru-RU" sz="1400" dirty="0">
                <a:solidFill>
                  <a:schemeClr val="tx1"/>
                </a:solidFill>
              </a:rPr>
              <a:t> </a:t>
            </a:r>
            <a:r>
              <a:rPr lang="ru-RU" sz="1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en-US" sz="1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www.nalog.gov.ru)</a:t>
            </a:r>
            <a:endParaRPr lang="ru-RU" sz="1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0926055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оугольник 15"/>
          <p:cNvSpPr/>
          <p:nvPr/>
        </p:nvSpPr>
        <p:spPr>
          <a:xfrm>
            <a:off x="471261" y="266111"/>
            <a:ext cx="8406198" cy="596696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800" b="1" dirty="0">
                <a:solidFill>
                  <a:schemeClr val="tx1"/>
                </a:solidFill>
              </a:rPr>
              <a:t>Виды льгот по имущественным налогам, уплачиваемым физическими лицами</a:t>
            </a: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485002" y="909167"/>
            <a:ext cx="1145571" cy="301240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b="1" dirty="0">
                <a:solidFill>
                  <a:schemeClr val="tx1"/>
                </a:solidFill>
              </a:rPr>
              <a:t>Транспортный налог</a:t>
            </a:r>
          </a:p>
        </p:txBody>
      </p:sp>
      <p:sp>
        <p:nvSpPr>
          <p:cNvPr id="24" name="Скругленный прямоугольник 23"/>
          <p:cNvSpPr/>
          <p:nvPr/>
        </p:nvSpPr>
        <p:spPr>
          <a:xfrm>
            <a:off x="1734015" y="902196"/>
            <a:ext cx="3779851" cy="322064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b="1" dirty="0">
                <a:solidFill>
                  <a:schemeClr val="tx1"/>
                </a:solidFill>
              </a:rPr>
              <a:t>Налог на имущество физических лиц</a:t>
            </a:r>
          </a:p>
        </p:txBody>
      </p:sp>
      <p:sp>
        <p:nvSpPr>
          <p:cNvPr id="25" name="Скругленный прямоугольник 24"/>
          <p:cNvSpPr/>
          <p:nvPr/>
        </p:nvSpPr>
        <p:spPr>
          <a:xfrm>
            <a:off x="5617309" y="901701"/>
            <a:ext cx="3267862" cy="297455"/>
          </a:xfrm>
          <a:prstGeom prst="roundRect">
            <a:avLst/>
          </a:prstGeom>
          <a:solidFill>
            <a:srgbClr val="C7DEAC"/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b="1" dirty="0">
                <a:solidFill>
                  <a:schemeClr val="tx1"/>
                </a:solidFill>
              </a:rPr>
              <a:t>Земельный налог</a:t>
            </a:r>
          </a:p>
        </p:txBody>
      </p:sp>
      <p:sp>
        <p:nvSpPr>
          <p:cNvPr id="59" name="Скругленный прямоугольник 58"/>
          <p:cNvSpPr/>
          <p:nvPr/>
        </p:nvSpPr>
        <p:spPr>
          <a:xfrm>
            <a:off x="471261" y="2313278"/>
            <a:ext cx="1220420" cy="2490718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750" dirty="0">
                <a:solidFill>
                  <a:schemeClr val="tx1"/>
                </a:solidFill>
              </a:rPr>
              <a:t>Указанные льготы </a:t>
            </a:r>
            <a:r>
              <a:rPr lang="ru-RU" sz="750" u="sng" dirty="0">
                <a:solidFill>
                  <a:schemeClr val="tx1"/>
                </a:solidFill>
              </a:rPr>
              <a:t>не распространяются:</a:t>
            </a:r>
          </a:p>
          <a:p>
            <a:endParaRPr lang="ru-RU" sz="300" dirty="0">
              <a:solidFill>
                <a:schemeClr val="tx1"/>
              </a:solidFill>
            </a:endParaRPr>
          </a:p>
          <a:p>
            <a:r>
              <a:rPr lang="ru-RU" sz="750" dirty="0" smtClean="0">
                <a:solidFill>
                  <a:schemeClr val="tx1"/>
                </a:solidFill>
              </a:rPr>
              <a:t>- на </a:t>
            </a:r>
            <a:r>
              <a:rPr lang="ru-RU" sz="750" dirty="0">
                <a:solidFill>
                  <a:schemeClr val="tx1"/>
                </a:solidFill>
              </a:rPr>
              <a:t>водные, </a:t>
            </a:r>
            <a:r>
              <a:rPr lang="ru-RU" sz="750" dirty="0" smtClean="0">
                <a:solidFill>
                  <a:schemeClr val="tx1"/>
                </a:solidFill>
              </a:rPr>
              <a:t>                                                                                                                         воздушные </a:t>
            </a:r>
            <a:r>
              <a:rPr lang="ru-RU" sz="750" dirty="0">
                <a:solidFill>
                  <a:schemeClr val="tx1"/>
                </a:solidFill>
              </a:rPr>
              <a:t>транспортные средства, снегоходы и мотосани;</a:t>
            </a:r>
          </a:p>
          <a:p>
            <a:endParaRPr lang="ru-RU" sz="300" dirty="0">
              <a:solidFill>
                <a:schemeClr val="tx1"/>
              </a:solidFill>
            </a:endParaRPr>
          </a:p>
          <a:p>
            <a:r>
              <a:rPr lang="ru-RU" sz="750" dirty="0" smtClean="0">
                <a:solidFill>
                  <a:schemeClr val="tx1"/>
                </a:solidFill>
              </a:rPr>
              <a:t>- на </a:t>
            </a:r>
            <a:r>
              <a:rPr lang="ru-RU" sz="750" dirty="0">
                <a:solidFill>
                  <a:schemeClr val="tx1"/>
                </a:solidFill>
              </a:rPr>
              <a:t>легковые автомобили с мощностью двигателя </a:t>
            </a:r>
            <a:r>
              <a:rPr lang="ru-RU" sz="750" i="1" dirty="0">
                <a:solidFill>
                  <a:schemeClr val="tx1"/>
                </a:solidFill>
              </a:rPr>
              <a:t>свыше 200 л.с. </a:t>
            </a:r>
            <a:r>
              <a:rPr lang="ru-RU" sz="750" dirty="0">
                <a:solidFill>
                  <a:schemeClr val="tx1"/>
                </a:solidFill>
              </a:rPr>
              <a:t>(за исключением льготы, установленной для одного из родителей (усыновителей) в многодетной семье). </a:t>
            </a:r>
            <a:endParaRPr lang="ru-RU" sz="750" dirty="0" smtClean="0">
              <a:solidFill>
                <a:schemeClr val="tx1"/>
              </a:solidFill>
            </a:endParaRPr>
          </a:p>
          <a:p>
            <a:endParaRPr lang="ru-RU" sz="700" dirty="0" smtClean="0">
              <a:solidFill>
                <a:schemeClr val="tx1"/>
              </a:solidFill>
            </a:endParaRPr>
          </a:p>
          <a:p>
            <a:r>
              <a:rPr lang="ru-RU" sz="750" dirty="0" smtClean="0">
                <a:solidFill>
                  <a:schemeClr val="tx1"/>
                </a:solidFill>
              </a:rPr>
              <a:t>Льгота на все электромобили</a:t>
            </a:r>
            <a:endParaRPr lang="ru-RU" sz="750" dirty="0">
              <a:solidFill>
                <a:schemeClr val="tx1"/>
              </a:solidFill>
            </a:endParaRPr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1734015" y="2338974"/>
            <a:ext cx="1180558" cy="2192097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750" u="sng" dirty="0">
                <a:solidFill>
                  <a:schemeClr val="tx1"/>
                </a:solidFill>
              </a:rPr>
              <a:t>Для льготных категорий граждан</a:t>
            </a:r>
            <a:r>
              <a:rPr lang="ru-RU" sz="750" dirty="0">
                <a:solidFill>
                  <a:schemeClr val="tx1"/>
                </a:solidFill>
              </a:rPr>
              <a:t>:</a:t>
            </a:r>
          </a:p>
          <a:p>
            <a:r>
              <a:rPr lang="ru-RU" sz="750" dirty="0">
                <a:solidFill>
                  <a:schemeClr val="tx1"/>
                </a:solidFill>
              </a:rPr>
              <a:t>- квартира, часть квартиры или комната;</a:t>
            </a:r>
            <a:br>
              <a:rPr lang="ru-RU" sz="750" dirty="0">
                <a:solidFill>
                  <a:schemeClr val="tx1"/>
                </a:solidFill>
              </a:rPr>
            </a:br>
            <a:r>
              <a:rPr lang="ru-RU" sz="750" dirty="0">
                <a:solidFill>
                  <a:schemeClr val="tx1"/>
                </a:solidFill>
              </a:rPr>
              <a:t>- жилой дом или часть жилого дома;</a:t>
            </a:r>
          </a:p>
          <a:p>
            <a:r>
              <a:rPr lang="ru-RU" sz="750" dirty="0">
                <a:solidFill>
                  <a:schemeClr val="tx1"/>
                </a:solidFill>
              </a:rPr>
              <a:t>- гараж или машино-место.</a:t>
            </a:r>
          </a:p>
          <a:p>
            <a:r>
              <a:rPr lang="ru-RU" sz="750" u="sng" dirty="0">
                <a:solidFill>
                  <a:schemeClr val="tx1"/>
                </a:solidFill>
              </a:rPr>
              <a:t>Для всех собственников</a:t>
            </a:r>
            <a:r>
              <a:rPr lang="ru-RU" sz="750" dirty="0">
                <a:solidFill>
                  <a:schemeClr val="tx1"/>
                </a:solidFill>
              </a:rPr>
              <a:t>:</a:t>
            </a:r>
          </a:p>
          <a:p>
            <a:r>
              <a:rPr lang="ru-RU" sz="750" dirty="0">
                <a:solidFill>
                  <a:schemeClr val="tx1"/>
                </a:solidFill>
              </a:rPr>
              <a:t>- творческая мастерская;</a:t>
            </a:r>
          </a:p>
          <a:p>
            <a:r>
              <a:rPr lang="ru-RU" sz="750" dirty="0">
                <a:solidFill>
                  <a:schemeClr val="tx1"/>
                </a:solidFill>
              </a:rPr>
              <a:t>- хозстроение до 50 м2 на ЗУ для ЛПХ, огородничества, садоводства или ИЖС</a:t>
            </a:r>
          </a:p>
        </p:txBody>
      </p:sp>
      <p:sp>
        <p:nvSpPr>
          <p:cNvPr id="65" name="Скругленный прямоугольник 64"/>
          <p:cNvSpPr/>
          <p:nvPr/>
        </p:nvSpPr>
        <p:spPr>
          <a:xfrm>
            <a:off x="2914574" y="2340149"/>
            <a:ext cx="1378413" cy="2463847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750" u="sng" dirty="0">
                <a:solidFill>
                  <a:schemeClr val="tx1"/>
                </a:solidFill>
              </a:rPr>
              <a:t>Для лиц, имеющих 3-х и более несовершеннолетних детей </a:t>
            </a:r>
            <a:r>
              <a:rPr lang="ru-RU" sz="750" dirty="0">
                <a:solidFill>
                  <a:schemeClr val="tx1"/>
                </a:solidFill>
              </a:rPr>
              <a:t>в расчете на каждого ребенка налоговая база уменьшается на величину кадастровой стоимости :</a:t>
            </a:r>
          </a:p>
          <a:p>
            <a:r>
              <a:rPr lang="ru-RU" sz="750" dirty="0">
                <a:solidFill>
                  <a:schemeClr val="tx1"/>
                </a:solidFill>
              </a:rPr>
              <a:t>- 5 м2 общей площади квартиры, части квартиры, комнаты;</a:t>
            </a:r>
          </a:p>
          <a:p>
            <a:r>
              <a:rPr lang="ru-RU" sz="750" dirty="0">
                <a:solidFill>
                  <a:schemeClr val="tx1"/>
                </a:solidFill>
              </a:rPr>
              <a:t>- 7 м2 общей площади жилого дома, части жилого дома</a:t>
            </a:r>
          </a:p>
          <a:p>
            <a:pPr marL="171450" indent="-171450">
              <a:buFontTx/>
              <a:buChar char="-"/>
            </a:pPr>
            <a:endParaRPr lang="ru-RU" sz="750" dirty="0">
              <a:solidFill>
                <a:schemeClr val="tx1"/>
              </a:solidFill>
            </a:endParaRPr>
          </a:p>
          <a:p>
            <a:pPr algn="ctr"/>
            <a:r>
              <a:rPr lang="ru-RU" sz="700" b="1" dirty="0">
                <a:solidFill>
                  <a:schemeClr val="tx1"/>
                </a:solidFill>
              </a:rPr>
              <a:t>Для всех на все объекты: </a:t>
            </a:r>
          </a:p>
          <a:p>
            <a:pPr algn="ctr"/>
            <a:r>
              <a:rPr lang="ru-RU" sz="700" b="1" dirty="0">
                <a:solidFill>
                  <a:schemeClr val="tx1"/>
                </a:solidFill>
              </a:rPr>
              <a:t>10 м2 (комната), </a:t>
            </a:r>
          </a:p>
          <a:p>
            <a:pPr algn="ctr"/>
            <a:r>
              <a:rPr lang="ru-RU" sz="700" b="1" dirty="0">
                <a:solidFill>
                  <a:schemeClr val="tx1"/>
                </a:solidFill>
              </a:rPr>
              <a:t>20 м2  (квартира), </a:t>
            </a:r>
          </a:p>
          <a:p>
            <a:pPr algn="ctr"/>
            <a:r>
              <a:rPr lang="ru-RU" sz="700" b="1" dirty="0">
                <a:solidFill>
                  <a:schemeClr val="tx1"/>
                </a:solidFill>
              </a:rPr>
              <a:t>50 м2 (жилой дом)</a:t>
            </a:r>
          </a:p>
        </p:txBody>
      </p:sp>
      <p:sp>
        <p:nvSpPr>
          <p:cNvPr id="69" name="Скругленный прямоугольник 68"/>
          <p:cNvSpPr/>
          <p:nvPr/>
        </p:nvSpPr>
        <p:spPr>
          <a:xfrm>
            <a:off x="5629291" y="2338974"/>
            <a:ext cx="1174957" cy="2191782"/>
          </a:xfrm>
          <a:prstGeom prst="roundRect">
            <a:avLst/>
          </a:prstGeom>
          <a:solidFill>
            <a:srgbClr val="C7DEAC"/>
          </a:solidFill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800" u="sng" dirty="0">
                <a:solidFill>
                  <a:schemeClr val="tx1"/>
                </a:solidFill>
              </a:rPr>
              <a:t>Для льготных категорий граждан</a:t>
            </a:r>
            <a:r>
              <a:rPr lang="ru-RU" sz="800" dirty="0">
                <a:solidFill>
                  <a:schemeClr val="tx1"/>
                </a:solidFill>
              </a:rPr>
              <a:t>: налоговая база уменьшается на величину кадастровой стоимости 600 м</a:t>
            </a:r>
            <a:r>
              <a:rPr lang="ru-RU" sz="700" dirty="0">
                <a:solidFill>
                  <a:schemeClr val="tx1"/>
                </a:solidFill>
              </a:rPr>
              <a:t>2</a:t>
            </a:r>
            <a:r>
              <a:rPr lang="ru-RU" sz="800" dirty="0">
                <a:solidFill>
                  <a:schemeClr val="tx1"/>
                </a:solidFill>
              </a:rPr>
              <a:t> площади 1 земельного участка</a:t>
            </a:r>
          </a:p>
          <a:p>
            <a:endParaRPr lang="ru-RU" sz="800" dirty="0">
              <a:solidFill>
                <a:schemeClr val="tx1"/>
              </a:solidFill>
            </a:endParaRPr>
          </a:p>
        </p:txBody>
      </p:sp>
      <p:sp>
        <p:nvSpPr>
          <p:cNvPr id="70" name="Скругленный прямоугольник 69"/>
          <p:cNvSpPr/>
          <p:nvPr/>
        </p:nvSpPr>
        <p:spPr>
          <a:xfrm>
            <a:off x="6912909" y="2338972"/>
            <a:ext cx="1972261" cy="2191781"/>
          </a:xfrm>
          <a:prstGeom prst="roundRect">
            <a:avLst/>
          </a:prstGeom>
          <a:solidFill>
            <a:srgbClr val="C7DEAC"/>
          </a:solidFill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800" dirty="0">
                <a:solidFill>
                  <a:schemeClr val="tx1"/>
                </a:solidFill>
              </a:rPr>
              <a:t>Дополнительные льготы для отдельных категорий граждан, установленные Законом г. Москвы от 24.11.2004 № 74 (ред. от 11.11.2020) «О земельном налоге» в отношении земельных участков, расположенных на территории </a:t>
            </a:r>
            <a:r>
              <a:rPr lang="ru-RU" sz="800" dirty="0" smtClean="0">
                <a:solidFill>
                  <a:schemeClr val="tx1"/>
                </a:solidFill>
              </a:rPr>
              <a:t>        г</a:t>
            </a:r>
            <a:r>
              <a:rPr lang="ru-RU" sz="800" dirty="0">
                <a:solidFill>
                  <a:schemeClr val="tx1"/>
                </a:solidFill>
              </a:rPr>
              <a:t>. Москвы</a:t>
            </a:r>
          </a:p>
        </p:txBody>
      </p:sp>
      <p:sp>
        <p:nvSpPr>
          <p:cNvPr id="72" name="Скругленный прямоугольник 71"/>
          <p:cNvSpPr/>
          <p:nvPr/>
        </p:nvSpPr>
        <p:spPr>
          <a:xfrm>
            <a:off x="4305753" y="2338975"/>
            <a:ext cx="1208113" cy="2191782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750" u="sng" dirty="0">
                <a:solidFill>
                  <a:schemeClr val="tx1"/>
                </a:solidFill>
              </a:rPr>
              <a:t>Для индивидуальных предпринимателей, применяющих упрощенную и патентную систему налогообложения</a:t>
            </a:r>
            <a:r>
              <a:rPr lang="ru-RU" sz="750" dirty="0">
                <a:solidFill>
                  <a:schemeClr val="tx1"/>
                </a:solidFill>
              </a:rPr>
              <a:t>:</a:t>
            </a:r>
          </a:p>
          <a:p>
            <a:r>
              <a:rPr lang="ru-RU" sz="750" dirty="0">
                <a:solidFill>
                  <a:schemeClr val="tx1"/>
                </a:solidFill>
              </a:rPr>
              <a:t>в отношении всех объектов, используемых для предпринимательской деятельности </a:t>
            </a:r>
          </a:p>
          <a:p>
            <a:pPr lvl="0"/>
            <a:r>
              <a:rPr lang="ru-RU" sz="750" dirty="0">
                <a:solidFill>
                  <a:schemeClr val="tx1"/>
                </a:solidFill>
              </a:rPr>
              <a:t>(</a:t>
            </a:r>
            <a:r>
              <a:rPr lang="ru-RU" sz="750" i="1" dirty="0">
                <a:solidFill>
                  <a:schemeClr val="tx1"/>
                </a:solidFill>
              </a:rPr>
              <a:t>исключение: </a:t>
            </a:r>
            <a:r>
              <a:rPr lang="ru-RU" sz="750" dirty="0">
                <a:solidFill>
                  <a:schemeClr val="tx1"/>
                </a:solidFill>
              </a:rPr>
              <a:t>объекты, включенные в перечень, определяемый ст. 378.2 НК РФ)</a:t>
            </a:r>
          </a:p>
        </p:txBody>
      </p:sp>
      <p:sp>
        <p:nvSpPr>
          <p:cNvPr id="34" name="Скругленный прямоугольник 33"/>
          <p:cNvSpPr/>
          <p:nvPr/>
        </p:nvSpPr>
        <p:spPr>
          <a:xfrm>
            <a:off x="3006384" y="4155926"/>
            <a:ext cx="1149947" cy="497453"/>
          </a:xfrm>
          <a:prstGeom prst="roundRect">
            <a:avLst/>
          </a:prstGeom>
          <a:noFill/>
          <a:ln w="127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" name="Выноска: стрелка вниз 1">
            <a:extLst>
              <a:ext uri="{FF2B5EF4-FFF2-40B4-BE49-F238E27FC236}">
                <a16:creationId xmlns="" xmlns:a16="http://schemas.microsoft.com/office/drawing/2014/main" id="{5E10B12A-4E55-4BC4-0F8E-EB241ED6DD79}"/>
              </a:ext>
            </a:extLst>
          </p:cNvPr>
          <p:cNvSpPr/>
          <p:nvPr/>
        </p:nvSpPr>
        <p:spPr>
          <a:xfrm>
            <a:off x="486361" y="1262476"/>
            <a:ext cx="1145570" cy="1024926"/>
          </a:xfrm>
          <a:prstGeom prst="downArrowCallou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800" dirty="0">
                <a:solidFill>
                  <a:schemeClr val="tx1"/>
                </a:solidFill>
              </a:rPr>
              <a:t>Полное освобождение от уплаты налога за </a:t>
            </a:r>
          </a:p>
          <a:p>
            <a:pPr algn="ctr"/>
            <a:r>
              <a:rPr lang="ru-RU" sz="800" dirty="0">
                <a:solidFill>
                  <a:schemeClr val="tx1"/>
                </a:solidFill>
              </a:rPr>
              <a:t>1 транспортное средство</a:t>
            </a:r>
          </a:p>
        </p:txBody>
      </p:sp>
      <p:sp>
        <p:nvSpPr>
          <p:cNvPr id="3" name="Выноска: стрелка вниз 2">
            <a:extLst>
              <a:ext uri="{FF2B5EF4-FFF2-40B4-BE49-F238E27FC236}">
                <a16:creationId xmlns="" xmlns:a16="http://schemas.microsoft.com/office/drawing/2014/main" id="{55D8A685-86C4-5FB2-37ED-9DE7DBC250C2}"/>
              </a:ext>
            </a:extLst>
          </p:cNvPr>
          <p:cNvSpPr/>
          <p:nvPr/>
        </p:nvSpPr>
        <p:spPr>
          <a:xfrm>
            <a:off x="1734015" y="1256602"/>
            <a:ext cx="1255782" cy="1024926"/>
          </a:xfrm>
          <a:prstGeom prst="downArrowCallou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800" dirty="0">
                <a:solidFill>
                  <a:schemeClr val="tx1"/>
                </a:solidFill>
              </a:rPr>
              <a:t>Полное освобождение от уплаты налога за </a:t>
            </a:r>
          </a:p>
          <a:p>
            <a:pPr algn="ctr"/>
            <a:r>
              <a:rPr lang="ru-RU" sz="800" dirty="0">
                <a:solidFill>
                  <a:schemeClr val="tx1"/>
                </a:solidFill>
              </a:rPr>
              <a:t>1 объект определенного вида</a:t>
            </a:r>
          </a:p>
        </p:txBody>
      </p:sp>
      <p:sp>
        <p:nvSpPr>
          <p:cNvPr id="6" name="Выноска: стрелка вниз 5">
            <a:extLst>
              <a:ext uri="{FF2B5EF4-FFF2-40B4-BE49-F238E27FC236}">
                <a16:creationId xmlns="" xmlns:a16="http://schemas.microsoft.com/office/drawing/2014/main" id="{A69513D4-70DB-8B47-3DA0-776AA28E9DAB}"/>
              </a:ext>
            </a:extLst>
          </p:cNvPr>
          <p:cNvSpPr/>
          <p:nvPr/>
        </p:nvSpPr>
        <p:spPr>
          <a:xfrm>
            <a:off x="3002245" y="1263154"/>
            <a:ext cx="1255782" cy="1024926"/>
          </a:xfrm>
          <a:prstGeom prst="downArrowCallou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800" dirty="0">
                <a:solidFill>
                  <a:schemeClr val="tx1"/>
                </a:solidFill>
              </a:rPr>
              <a:t>Уменьшение налоговой базы по 1 объекту определенного вида</a:t>
            </a:r>
          </a:p>
        </p:txBody>
      </p:sp>
      <p:sp>
        <p:nvSpPr>
          <p:cNvPr id="8" name="Выноска: стрелка вниз 7">
            <a:extLst>
              <a:ext uri="{FF2B5EF4-FFF2-40B4-BE49-F238E27FC236}">
                <a16:creationId xmlns="" xmlns:a16="http://schemas.microsoft.com/office/drawing/2014/main" id="{24026575-18BF-1152-1115-D00D11EDEE10}"/>
              </a:ext>
            </a:extLst>
          </p:cNvPr>
          <p:cNvSpPr/>
          <p:nvPr/>
        </p:nvSpPr>
        <p:spPr>
          <a:xfrm>
            <a:off x="4258084" y="1262476"/>
            <a:ext cx="1255782" cy="1024926"/>
          </a:xfrm>
          <a:prstGeom prst="downArrowCallou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800" dirty="0">
                <a:solidFill>
                  <a:schemeClr val="tx1"/>
                </a:solidFill>
              </a:rPr>
              <a:t>Полное освобождение от уплаты налога за определенные объекты</a:t>
            </a:r>
          </a:p>
        </p:txBody>
      </p:sp>
      <p:sp>
        <p:nvSpPr>
          <p:cNvPr id="9" name="Выноска: стрелка вниз 8">
            <a:extLst>
              <a:ext uri="{FF2B5EF4-FFF2-40B4-BE49-F238E27FC236}">
                <a16:creationId xmlns="" xmlns:a16="http://schemas.microsoft.com/office/drawing/2014/main" id="{EA55E266-4ABE-8419-E56D-EE080A0BC8E9}"/>
              </a:ext>
            </a:extLst>
          </p:cNvPr>
          <p:cNvSpPr/>
          <p:nvPr/>
        </p:nvSpPr>
        <p:spPr>
          <a:xfrm>
            <a:off x="5622709" y="1256602"/>
            <a:ext cx="1174957" cy="1024926"/>
          </a:xfrm>
          <a:prstGeom prst="downArrowCallout">
            <a:avLst/>
          </a:prstGeom>
          <a:solidFill>
            <a:srgbClr val="C7DEAC"/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800" dirty="0">
                <a:solidFill>
                  <a:schemeClr val="tx1"/>
                </a:solidFill>
              </a:rPr>
              <a:t>Уменьшение налоговой базы </a:t>
            </a:r>
          </a:p>
          <a:p>
            <a:pPr algn="ctr"/>
            <a:r>
              <a:rPr lang="ru-RU" sz="800" dirty="0">
                <a:solidFill>
                  <a:schemeClr val="tx1"/>
                </a:solidFill>
              </a:rPr>
              <a:t>1 земельного участка</a:t>
            </a:r>
          </a:p>
          <a:p>
            <a:pPr algn="ctr"/>
            <a:r>
              <a:rPr lang="ru-RU" sz="800" dirty="0">
                <a:solidFill>
                  <a:schemeClr val="tx1"/>
                </a:solidFill>
              </a:rPr>
              <a:t>(6 соток)</a:t>
            </a:r>
          </a:p>
        </p:txBody>
      </p:sp>
      <p:sp>
        <p:nvSpPr>
          <p:cNvPr id="10" name="Выноска: стрелка вниз 9">
            <a:extLst>
              <a:ext uri="{FF2B5EF4-FFF2-40B4-BE49-F238E27FC236}">
                <a16:creationId xmlns="" xmlns:a16="http://schemas.microsoft.com/office/drawing/2014/main" id="{BB5CD951-2BB5-EDC5-982C-33F1A8FD883A}"/>
              </a:ext>
            </a:extLst>
          </p:cNvPr>
          <p:cNvSpPr/>
          <p:nvPr/>
        </p:nvSpPr>
        <p:spPr>
          <a:xfrm>
            <a:off x="6912910" y="1264366"/>
            <a:ext cx="1024470" cy="1024926"/>
          </a:xfrm>
          <a:prstGeom prst="downArrowCallout">
            <a:avLst/>
          </a:prstGeom>
          <a:solidFill>
            <a:srgbClr val="C7DEAC"/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750" dirty="0">
                <a:solidFill>
                  <a:schemeClr val="tx1"/>
                </a:solidFill>
              </a:rPr>
              <a:t>Полное освобождение от уплаты налога за </a:t>
            </a:r>
          </a:p>
          <a:p>
            <a:pPr algn="ctr"/>
            <a:r>
              <a:rPr lang="ru-RU" sz="750" dirty="0">
                <a:solidFill>
                  <a:schemeClr val="tx1"/>
                </a:solidFill>
              </a:rPr>
              <a:t>1 земельный участок</a:t>
            </a:r>
          </a:p>
        </p:txBody>
      </p:sp>
      <p:sp>
        <p:nvSpPr>
          <p:cNvPr id="11" name="Выноска: стрелка вниз 10">
            <a:extLst>
              <a:ext uri="{FF2B5EF4-FFF2-40B4-BE49-F238E27FC236}">
                <a16:creationId xmlns="" xmlns:a16="http://schemas.microsoft.com/office/drawing/2014/main" id="{63F02601-7C42-0D82-7DF6-4731503DF989}"/>
              </a:ext>
            </a:extLst>
          </p:cNvPr>
          <p:cNvSpPr/>
          <p:nvPr/>
        </p:nvSpPr>
        <p:spPr>
          <a:xfrm>
            <a:off x="7918795" y="1263154"/>
            <a:ext cx="958664" cy="1024926"/>
          </a:xfrm>
          <a:prstGeom prst="downArrowCallout">
            <a:avLst/>
          </a:prstGeom>
          <a:solidFill>
            <a:srgbClr val="C7DEAC"/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800" dirty="0">
                <a:solidFill>
                  <a:schemeClr val="tx1"/>
                </a:solidFill>
              </a:rPr>
              <a:t>Уменьшение налоговой базы </a:t>
            </a:r>
          </a:p>
          <a:p>
            <a:pPr algn="ctr"/>
            <a:r>
              <a:rPr lang="ru-RU" sz="800" dirty="0">
                <a:solidFill>
                  <a:schemeClr val="tx1"/>
                </a:solidFill>
              </a:rPr>
              <a:t>1 земельного участка</a:t>
            </a:r>
          </a:p>
          <a:p>
            <a:pPr algn="ctr"/>
            <a:r>
              <a:rPr lang="ru-RU" sz="800" dirty="0">
                <a:solidFill>
                  <a:schemeClr val="tx1"/>
                </a:solidFill>
              </a:rPr>
              <a:t>на 1 000 000 руб.</a:t>
            </a:r>
          </a:p>
        </p:txBody>
      </p:sp>
      <p:sp>
        <p:nvSpPr>
          <p:cNvPr id="13" name="Номер слайда 1">
            <a:extLst>
              <a:ext uri="{FF2B5EF4-FFF2-40B4-BE49-F238E27FC236}">
                <a16:creationId xmlns="" xmlns:a16="http://schemas.microsoft.com/office/drawing/2014/main" id="{A33485A0-1605-71D5-525B-92CBC5A8B979}"/>
              </a:ext>
            </a:extLst>
          </p:cNvPr>
          <p:cNvSpPr txBox="1">
            <a:spLocks/>
          </p:cNvSpPr>
          <p:nvPr/>
        </p:nvSpPr>
        <p:spPr>
          <a:xfrm>
            <a:off x="8326659" y="4530757"/>
            <a:ext cx="619711" cy="473875"/>
          </a:xfrm>
          <a:prstGeom prst="rect">
            <a:avLst/>
          </a:prstGeom>
        </p:spPr>
        <p:txBody>
          <a:bodyPr vert="horz" lIns="81601" tIns="40801" rIns="81601" bIns="40801" rtlCol="0" anchor="ctr">
            <a:normAutofit/>
          </a:bodyPr>
          <a:lstStyle>
            <a:defPPr>
              <a:defRPr lang="ru-RU"/>
            </a:defPPr>
            <a:lvl1pPr marL="0" algn="ctr" defTabSz="816008" rtl="0" eaLnBrk="1" latinLnBrk="0" hangingPunct="1">
              <a:lnSpc>
                <a:spcPts val="1878"/>
              </a:lnSpc>
              <a:defRPr sz="21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08004" algn="l" defTabSz="816008" rtl="0" eaLnBrk="1" latinLnBrk="0" hangingPunct="1"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16008" algn="l" defTabSz="816008" rtl="0" eaLnBrk="1" latinLnBrk="0" hangingPunct="1"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24011" algn="l" defTabSz="816008" rtl="0" eaLnBrk="1" latinLnBrk="0" hangingPunct="1"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632015" algn="l" defTabSz="816008" rtl="0" eaLnBrk="1" latinLnBrk="0" hangingPunct="1"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040018" algn="l" defTabSz="816008" rtl="0" eaLnBrk="1" latinLnBrk="0" hangingPunct="1"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448023" algn="l" defTabSz="816008" rtl="0" eaLnBrk="1" latinLnBrk="0" hangingPunct="1"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856027" algn="l" defTabSz="816008" rtl="0" eaLnBrk="1" latinLnBrk="0" hangingPunct="1"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264030" algn="l" defTabSz="816008" rtl="0" eaLnBrk="1" latinLnBrk="0" hangingPunct="1"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E20E89E6-FE54-4E13-859C-1FA908D70D39}" type="slidenum">
              <a:rPr lang="ru-RU" smtClean="0"/>
              <a:pPr/>
              <a:t>3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208319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4</a:t>
            </a:fld>
            <a:endParaRPr lang="ru-RU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653948" y="267494"/>
            <a:ext cx="7662467" cy="504056"/>
          </a:xfrm>
          <a:prstGeom prst="rect">
            <a:avLst/>
          </a:prstGeom>
          <a:solidFill>
            <a:srgbClr val="C1FFEF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b="1" dirty="0">
                <a:solidFill>
                  <a:schemeClr val="tx1"/>
                </a:solidFill>
              </a:rPr>
              <a:t>БЕЗЗАЯВИТЕЛЬНЫЙ ПОРЯДОК ПРЕДОСТАВЛЕНИЯ ЛЬГОТ ПО ИМУЩЕСТВЕННЫМ НАЛОГАМ, УПЛАЧИВАЕМЫМ ФИЗИЧЕСКИМИ ЛИЦАМИ</a:t>
            </a: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6660232" y="1286563"/>
            <a:ext cx="1143852" cy="788096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dirty="0">
                <a:solidFill>
                  <a:schemeClr val="tx1"/>
                </a:solidFill>
              </a:rPr>
              <a:t>Транспортный налог</a:t>
            </a:r>
          </a:p>
        </p:txBody>
      </p:sp>
      <p:sp>
        <p:nvSpPr>
          <p:cNvPr id="24" name="Скругленный прямоугольник 23"/>
          <p:cNvSpPr/>
          <p:nvPr/>
        </p:nvSpPr>
        <p:spPr>
          <a:xfrm>
            <a:off x="6660232" y="2287521"/>
            <a:ext cx="1143852" cy="1418166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dirty="0">
                <a:solidFill>
                  <a:schemeClr val="tx1"/>
                </a:solidFill>
              </a:rPr>
              <a:t>Налог на имущество физических лиц</a:t>
            </a:r>
          </a:p>
        </p:txBody>
      </p:sp>
      <p:sp>
        <p:nvSpPr>
          <p:cNvPr id="25" name="Скругленный прямоугольник 24"/>
          <p:cNvSpPr/>
          <p:nvPr/>
        </p:nvSpPr>
        <p:spPr>
          <a:xfrm>
            <a:off x="6660232" y="3851401"/>
            <a:ext cx="1152128" cy="1008520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dirty="0">
                <a:solidFill>
                  <a:schemeClr val="tx1"/>
                </a:solidFill>
              </a:rPr>
              <a:t>Земельный налог</a:t>
            </a: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2921650" y="915565"/>
            <a:ext cx="3234526" cy="279569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900" dirty="0">
                <a:solidFill>
                  <a:schemeClr val="tx1"/>
                </a:solidFill>
              </a:rPr>
              <a:t>Какие категории граждан получают льготы в беззаявительном порядке? </a:t>
            </a:r>
          </a:p>
        </p:txBody>
      </p:sp>
      <p:sp>
        <p:nvSpPr>
          <p:cNvPr id="26" name="Скругленный прямоугольник 25"/>
          <p:cNvSpPr/>
          <p:nvPr/>
        </p:nvSpPr>
        <p:spPr>
          <a:xfrm>
            <a:off x="806413" y="1286563"/>
            <a:ext cx="1325289" cy="788096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>
                <a:solidFill>
                  <a:schemeClr val="tx1"/>
                </a:solidFill>
              </a:rPr>
              <a:t>ГИБДД</a:t>
            </a:r>
          </a:p>
          <a:p>
            <a:pPr algn="ctr"/>
            <a:r>
              <a:rPr lang="ru-RU" sz="1200" dirty="0" smtClean="0">
                <a:solidFill>
                  <a:schemeClr val="tx1"/>
                </a:solidFill>
              </a:rPr>
              <a:t>ФПСС РФ</a:t>
            </a:r>
            <a:endParaRPr lang="ru-RU" sz="1200" dirty="0">
              <a:solidFill>
                <a:schemeClr val="tx1"/>
              </a:solidFill>
            </a:endParaRPr>
          </a:p>
        </p:txBody>
      </p:sp>
      <p:sp>
        <p:nvSpPr>
          <p:cNvPr id="27" name="Скругленный прямоугольник 26"/>
          <p:cNvSpPr/>
          <p:nvPr/>
        </p:nvSpPr>
        <p:spPr>
          <a:xfrm>
            <a:off x="814126" y="2256973"/>
            <a:ext cx="1317576" cy="1418167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chemeClr val="tx1"/>
                </a:solidFill>
              </a:rPr>
              <a:t>ФПСС РФ</a:t>
            </a:r>
            <a:endParaRPr lang="ru-RU" sz="1200" dirty="0">
              <a:solidFill>
                <a:schemeClr val="tx1"/>
              </a:solidFill>
            </a:endParaRPr>
          </a:p>
          <a:p>
            <a:pPr algn="ctr"/>
            <a:r>
              <a:rPr lang="ru-RU" sz="1200" dirty="0">
                <a:solidFill>
                  <a:schemeClr val="tx1"/>
                </a:solidFill>
              </a:rPr>
              <a:t>Росреестр</a:t>
            </a:r>
          </a:p>
          <a:p>
            <a:pPr algn="ctr"/>
            <a:r>
              <a:rPr lang="ru-RU" sz="1200" dirty="0">
                <a:solidFill>
                  <a:schemeClr val="tx1"/>
                </a:solidFill>
              </a:rPr>
              <a:t>Соцзащита</a:t>
            </a:r>
          </a:p>
          <a:p>
            <a:pPr algn="ctr"/>
            <a:r>
              <a:rPr lang="ru-RU" sz="1200" dirty="0">
                <a:solidFill>
                  <a:schemeClr val="tx1"/>
                </a:solidFill>
              </a:rPr>
              <a:t>Правительство </a:t>
            </a:r>
            <a:r>
              <a:rPr lang="ru-RU" sz="1200" dirty="0" smtClean="0">
                <a:solidFill>
                  <a:schemeClr val="tx1"/>
                </a:solidFill>
              </a:rPr>
              <a:t>Москвы</a:t>
            </a:r>
            <a:endParaRPr lang="ru-RU" sz="1200" dirty="0">
              <a:solidFill>
                <a:schemeClr val="tx1"/>
              </a:solidFill>
            </a:endParaRPr>
          </a:p>
        </p:txBody>
      </p:sp>
      <p:sp>
        <p:nvSpPr>
          <p:cNvPr id="28" name="Скругленный прямоугольник 27"/>
          <p:cNvSpPr/>
          <p:nvPr/>
        </p:nvSpPr>
        <p:spPr>
          <a:xfrm>
            <a:off x="834566" y="3851401"/>
            <a:ext cx="1325289" cy="1008520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chemeClr val="tx1"/>
                </a:solidFill>
              </a:rPr>
              <a:t>ФПСС РФ</a:t>
            </a:r>
            <a:endParaRPr lang="ru-RU" sz="1200" dirty="0">
              <a:solidFill>
                <a:schemeClr val="tx1"/>
              </a:solidFill>
            </a:endParaRPr>
          </a:p>
          <a:p>
            <a:pPr algn="ctr"/>
            <a:r>
              <a:rPr lang="ru-RU" sz="1200" dirty="0">
                <a:solidFill>
                  <a:schemeClr val="tx1"/>
                </a:solidFill>
              </a:rPr>
              <a:t>Соцзащита</a:t>
            </a:r>
          </a:p>
        </p:txBody>
      </p:sp>
      <p:sp>
        <p:nvSpPr>
          <p:cNvPr id="10" name="Стрелка вправо 9"/>
          <p:cNvSpPr/>
          <p:nvPr/>
        </p:nvSpPr>
        <p:spPr>
          <a:xfrm>
            <a:off x="2263469" y="1315308"/>
            <a:ext cx="360040" cy="122511"/>
          </a:xfrm>
          <a:prstGeom prst="right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9" name="Стрелка вправо 28"/>
          <p:cNvSpPr/>
          <p:nvPr/>
        </p:nvSpPr>
        <p:spPr>
          <a:xfrm>
            <a:off x="2258523" y="1523670"/>
            <a:ext cx="360040" cy="132930"/>
          </a:xfrm>
          <a:prstGeom prst="right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0" name="Стрелка вправо 29"/>
          <p:cNvSpPr/>
          <p:nvPr/>
        </p:nvSpPr>
        <p:spPr>
          <a:xfrm>
            <a:off x="2265016" y="1705457"/>
            <a:ext cx="360040" cy="127870"/>
          </a:xfrm>
          <a:prstGeom prst="right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2921650" y="1286893"/>
            <a:ext cx="3234526" cy="190293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800" dirty="0">
                <a:solidFill>
                  <a:schemeClr val="tx1"/>
                </a:solidFill>
              </a:rPr>
              <a:t>Лица, на которых зарегистрированы автомобили легковые до 70 л.с. </a:t>
            </a: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2919285" y="1518629"/>
            <a:ext cx="3231060" cy="142343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800" dirty="0">
                <a:solidFill>
                  <a:schemeClr val="tx1"/>
                </a:solidFill>
              </a:rPr>
              <a:t>Инвалиды </a:t>
            </a:r>
            <a:r>
              <a:rPr lang="en-US" sz="800" dirty="0">
                <a:solidFill>
                  <a:schemeClr val="tx1"/>
                </a:solidFill>
              </a:rPr>
              <a:t>I</a:t>
            </a:r>
            <a:r>
              <a:rPr lang="ru-RU" sz="800" dirty="0">
                <a:solidFill>
                  <a:schemeClr val="tx1"/>
                </a:solidFill>
              </a:rPr>
              <a:t>,</a:t>
            </a:r>
            <a:r>
              <a:rPr lang="en-US" sz="800" dirty="0">
                <a:solidFill>
                  <a:schemeClr val="tx1"/>
                </a:solidFill>
              </a:rPr>
              <a:t> II</a:t>
            </a:r>
            <a:r>
              <a:rPr lang="ru-RU" sz="800" dirty="0">
                <a:solidFill>
                  <a:schemeClr val="tx1"/>
                </a:solidFill>
              </a:rPr>
              <a:t> группы</a:t>
            </a: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2918632" y="1696911"/>
            <a:ext cx="3231059" cy="155876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800" dirty="0">
                <a:solidFill>
                  <a:schemeClr val="tx1"/>
                </a:solidFill>
              </a:rPr>
              <a:t>Ветераны боевых действий</a:t>
            </a: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834566" y="915565"/>
            <a:ext cx="1305477" cy="288032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900" dirty="0">
                <a:solidFill>
                  <a:schemeClr val="tx1"/>
                </a:solidFill>
              </a:rPr>
              <a:t>Источник сведений</a:t>
            </a: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2918632" y="1884697"/>
            <a:ext cx="3231058" cy="190292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800" dirty="0">
                <a:solidFill>
                  <a:schemeClr val="tx1"/>
                </a:solidFill>
              </a:rPr>
              <a:t>Лица, имеющие электромобили</a:t>
            </a:r>
          </a:p>
        </p:txBody>
      </p:sp>
      <p:sp>
        <p:nvSpPr>
          <p:cNvPr id="37" name="Скругленный прямоугольник 36"/>
          <p:cNvSpPr/>
          <p:nvPr/>
        </p:nvSpPr>
        <p:spPr>
          <a:xfrm>
            <a:off x="2925672" y="2671421"/>
            <a:ext cx="3230504" cy="214298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800" dirty="0">
                <a:solidFill>
                  <a:schemeClr val="tx1"/>
                </a:solidFill>
              </a:rPr>
              <a:t>Инвалиды </a:t>
            </a:r>
            <a:r>
              <a:rPr lang="en-US" sz="800" dirty="0">
                <a:solidFill>
                  <a:schemeClr val="tx1"/>
                </a:solidFill>
              </a:rPr>
              <a:t>I</a:t>
            </a:r>
            <a:r>
              <a:rPr lang="ru-RU" sz="800" dirty="0">
                <a:solidFill>
                  <a:schemeClr val="tx1"/>
                </a:solidFill>
              </a:rPr>
              <a:t>,</a:t>
            </a:r>
            <a:r>
              <a:rPr lang="en-US" sz="800" dirty="0">
                <a:solidFill>
                  <a:schemeClr val="tx1"/>
                </a:solidFill>
              </a:rPr>
              <a:t> II</a:t>
            </a:r>
            <a:r>
              <a:rPr lang="ru-RU" sz="800" dirty="0">
                <a:solidFill>
                  <a:schemeClr val="tx1"/>
                </a:solidFill>
              </a:rPr>
              <a:t> группы, Инвалиды с детства, Дети-инвалиды</a:t>
            </a:r>
          </a:p>
        </p:txBody>
      </p:sp>
      <p:sp>
        <p:nvSpPr>
          <p:cNvPr id="38" name="Скругленный прямоугольник 37"/>
          <p:cNvSpPr/>
          <p:nvPr/>
        </p:nvSpPr>
        <p:spPr>
          <a:xfrm>
            <a:off x="2925674" y="2287520"/>
            <a:ext cx="3224015" cy="167629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800" dirty="0">
                <a:solidFill>
                  <a:schemeClr val="tx1"/>
                </a:solidFill>
              </a:rPr>
              <a:t>Пенсионеры</a:t>
            </a:r>
          </a:p>
        </p:txBody>
      </p:sp>
      <p:sp>
        <p:nvSpPr>
          <p:cNvPr id="40" name="Скругленный прямоугольник 39"/>
          <p:cNvSpPr/>
          <p:nvPr/>
        </p:nvSpPr>
        <p:spPr>
          <a:xfrm>
            <a:off x="2925673" y="2489797"/>
            <a:ext cx="3224015" cy="149926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800" dirty="0">
                <a:solidFill>
                  <a:schemeClr val="tx1"/>
                </a:solidFill>
              </a:rPr>
              <a:t>Предпенсионеры</a:t>
            </a:r>
          </a:p>
        </p:txBody>
      </p:sp>
      <p:sp>
        <p:nvSpPr>
          <p:cNvPr id="41" name="Скругленный прямоугольник 40"/>
          <p:cNvSpPr/>
          <p:nvPr/>
        </p:nvSpPr>
        <p:spPr>
          <a:xfrm>
            <a:off x="2918632" y="2926123"/>
            <a:ext cx="3237544" cy="190292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800" dirty="0">
                <a:solidFill>
                  <a:schemeClr val="tx1"/>
                </a:solidFill>
              </a:rPr>
              <a:t>Лица, имеющие 3-х и более несовершеннолетних детей</a:t>
            </a:r>
          </a:p>
        </p:txBody>
      </p:sp>
      <p:sp>
        <p:nvSpPr>
          <p:cNvPr id="42" name="Скругленный прямоугольник 41"/>
          <p:cNvSpPr/>
          <p:nvPr/>
        </p:nvSpPr>
        <p:spPr>
          <a:xfrm>
            <a:off x="2910712" y="3155896"/>
            <a:ext cx="3245464" cy="260096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800" dirty="0">
                <a:solidFill>
                  <a:schemeClr val="tx1"/>
                </a:solidFill>
              </a:rPr>
              <a:t>Лица, имеющие хозстроение до 50 м2 на ЗУ для ЛПХ, огородничества, садоводства или ИЖС</a:t>
            </a:r>
          </a:p>
        </p:txBody>
      </p:sp>
      <p:sp>
        <p:nvSpPr>
          <p:cNvPr id="43" name="Стрелка вправо 42"/>
          <p:cNvSpPr/>
          <p:nvPr/>
        </p:nvSpPr>
        <p:spPr>
          <a:xfrm>
            <a:off x="2257215" y="1893201"/>
            <a:ext cx="360040" cy="120685"/>
          </a:xfrm>
          <a:prstGeom prst="right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4" name="Скругленный прямоугольник 43"/>
          <p:cNvSpPr/>
          <p:nvPr/>
        </p:nvSpPr>
        <p:spPr>
          <a:xfrm>
            <a:off x="2925674" y="3851401"/>
            <a:ext cx="3224014" cy="186974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800" dirty="0">
                <a:solidFill>
                  <a:schemeClr val="tx1"/>
                </a:solidFill>
              </a:rPr>
              <a:t>Пенсионеры</a:t>
            </a:r>
          </a:p>
        </p:txBody>
      </p:sp>
      <p:sp>
        <p:nvSpPr>
          <p:cNvPr id="45" name="Скругленный прямоугольник 44"/>
          <p:cNvSpPr/>
          <p:nvPr/>
        </p:nvSpPr>
        <p:spPr>
          <a:xfrm>
            <a:off x="2925674" y="4064664"/>
            <a:ext cx="3224014" cy="186975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800" dirty="0">
                <a:solidFill>
                  <a:schemeClr val="tx1"/>
                </a:solidFill>
              </a:rPr>
              <a:t>Предпенсионеры</a:t>
            </a:r>
          </a:p>
        </p:txBody>
      </p:sp>
      <p:sp>
        <p:nvSpPr>
          <p:cNvPr id="46" name="Скругленный прямоугольник 45"/>
          <p:cNvSpPr/>
          <p:nvPr/>
        </p:nvSpPr>
        <p:spPr>
          <a:xfrm>
            <a:off x="2919425" y="4272332"/>
            <a:ext cx="3238976" cy="186974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800" dirty="0">
                <a:solidFill>
                  <a:schemeClr val="tx1"/>
                </a:solidFill>
              </a:rPr>
              <a:t>Инвалиды </a:t>
            </a:r>
            <a:r>
              <a:rPr lang="en-US" sz="800" dirty="0">
                <a:solidFill>
                  <a:schemeClr val="tx1"/>
                </a:solidFill>
              </a:rPr>
              <a:t>I</a:t>
            </a:r>
            <a:r>
              <a:rPr lang="ru-RU" sz="800" dirty="0">
                <a:solidFill>
                  <a:schemeClr val="tx1"/>
                </a:solidFill>
              </a:rPr>
              <a:t>,</a:t>
            </a:r>
            <a:r>
              <a:rPr lang="en-US" sz="800" dirty="0">
                <a:solidFill>
                  <a:schemeClr val="tx1"/>
                </a:solidFill>
              </a:rPr>
              <a:t> II</a:t>
            </a:r>
            <a:r>
              <a:rPr lang="ru-RU" sz="800" dirty="0">
                <a:solidFill>
                  <a:schemeClr val="tx1"/>
                </a:solidFill>
              </a:rPr>
              <a:t> группы, Инвалиды с детства, Дети-инвалиды</a:t>
            </a:r>
          </a:p>
        </p:txBody>
      </p:sp>
      <p:sp>
        <p:nvSpPr>
          <p:cNvPr id="47" name="Скругленный прямоугольник 46"/>
          <p:cNvSpPr/>
          <p:nvPr/>
        </p:nvSpPr>
        <p:spPr>
          <a:xfrm>
            <a:off x="2925673" y="4474324"/>
            <a:ext cx="3232727" cy="186974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800" dirty="0">
                <a:solidFill>
                  <a:schemeClr val="tx1"/>
                </a:solidFill>
              </a:rPr>
              <a:t>Лица, имеющие 3-х и более несовершеннолетних детей</a:t>
            </a:r>
          </a:p>
        </p:txBody>
      </p:sp>
      <p:sp>
        <p:nvSpPr>
          <p:cNvPr id="48" name="Стрелка вправо 47"/>
          <p:cNvSpPr/>
          <p:nvPr/>
        </p:nvSpPr>
        <p:spPr>
          <a:xfrm>
            <a:off x="2256542" y="2283575"/>
            <a:ext cx="360040" cy="120685"/>
          </a:xfrm>
          <a:prstGeom prst="right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9" name="Стрелка вправо 48"/>
          <p:cNvSpPr/>
          <p:nvPr/>
        </p:nvSpPr>
        <p:spPr>
          <a:xfrm>
            <a:off x="2253793" y="2487438"/>
            <a:ext cx="360040" cy="120685"/>
          </a:xfrm>
          <a:prstGeom prst="right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0" name="Стрелка вправо 49"/>
          <p:cNvSpPr/>
          <p:nvPr/>
        </p:nvSpPr>
        <p:spPr>
          <a:xfrm>
            <a:off x="2248721" y="2706219"/>
            <a:ext cx="360040" cy="120685"/>
          </a:xfrm>
          <a:prstGeom prst="right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1" name="Стрелка вправо 50"/>
          <p:cNvSpPr/>
          <p:nvPr/>
        </p:nvSpPr>
        <p:spPr>
          <a:xfrm>
            <a:off x="2248721" y="2966057"/>
            <a:ext cx="360040" cy="120685"/>
          </a:xfrm>
          <a:prstGeom prst="right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2" name="Стрелка вправо 51"/>
          <p:cNvSpPr/>
          <p:nvPr/>
        </p:nvSpPr>
        <p:spPr>
          <a:xfrm>
            <a:off x="2248721" y="3213332"/>
            <a:ext cx="360040" cy="120685"/>
          </a:xfrm>
          <a:prstGeom prst="right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3" name="Стрелка вправо 52"/>
          <p:cNvSpPr/>
          <p:nvPr/>
        </p:nvSpPr>
        <p:spPr>
          <a:xfrm>
            <a:off x="2250803" y="3516303"/>
            <a:ext cx="360040" cy="120685"/>
          </a:xfrm>
          <a:prstGeom prst="right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4" name="Стрелка вправо 53"/>
          <p:cNvSpPr/>
          <p:nvPr/>
        </p:nvSpPr>
        <p:spPr>
          <a:xfrm>
            <a:off x="2253793" y="3963073"/>
            <a:ext cx="360040" cy="120685"/>
          </a:xfrm>
          <a:prstGeom prst="right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5" name="Стрелка вправо 54"/>
          <p:cNvSpPr/>
          <p:nvPr/>
        </p:nvSpPr>
        <p:spPr>
          <a:xfrm>
            <a:off x="2263469" y="4171906"/>
            <a:ext cx="360040" cy="120685"/>
          </a:xfrm>
          <a:prstGeom prst="right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6" name="Стрелка вправо 55"/>
          <p:cNvSpPr/>
          <p:nvPr/>
        </p:nvSpPr>
        <p:spPr>
          <a:xfrm>
            <a:off x="2263469" y="4416602"/>
            <a:ext cx="360040" cy="120685"/>
          </a:xfrm>
          <a:prstGeom prst="right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2" name="Скругленный прямоугольник 7">
            <a:extLst>
              <a:ext uri="{FF2B5EF4-FFF2-40B4-BE49-F238E27FC236}">
                <a16:creationId xmlns="" xmlns:a16="http://schemas.microsoft.com/office/drawing/2014/main" id="{D72C781C-9A60-4287-E0CF-F3D9A1996834}"/>
              </a:ext>
            </a:extLst>
          </p:cNvPr>
          <p:cNvSpPr/>
          <p:nvPr/>
        </p:nvSpPr>
        <p:spPr>
          <a:xfrm>
            <a:off x="6660232" y="922850"/>
            <a:ext cx="1143852" cy="273462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900" dirty="0">
                <a:solidFill>
                  <a:schemeClr val="tx1"/>
                </a:solidFill>
              </a:rPr>
              <a:t>Налог</a:t>
            </a:r>
          </a:p>
        </p:txBody>
      </p:sp>
      <p:sp>
        <p:nvSpPr>
          <p:cNvPr id="20" name="Скругленный прямоугольник 41">
            <a:extLst>
              <a:ext uri="{FF2B5EF4-FFF2-40B4-BE49-F238E27FC236}">
                <a16:creationId xmlns="" xmlns:a16="http://schemas.microsoft.com/office/drawing/2014/main" id="{8966CFDA-182E-4BAA-C739-B1E011062A71}"/>
              </a:ext>
            </a:extLst>
          </p:cNvPr>
          <p:cNvSpPr/>
          <p:nvPr/>
        </p:nvSpPr>
        <p:spPr>
          <a:xfrm>
            <a:off x="2918631" y="3447836"/>
            <a:ext cx="3232493" cy="257851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800" dirty="0">
                <a:solidFill>
                  <a:schemeClr val="tx1"/>
                </a:solidFill>
              </a:rPr>
              <a:t>Собственники апартаментов, объектов незавершенного строительства, объектов в перечне </a:t>
            </a:r>
            <a:r>
              <a:rPr lang="ru-RU" sz="800" dirty="0" smtClean="0">
                <a:solidFill>
                  <a:schemeClr val="tx1"/>
                </a:solidFill>
              </a:rPr>
              <a:t>(ст. 378.2 </a:t>
            </a:r>
            <a:r>
              <a:rPr lang="ru-RU" sz="800" dirty="0">
                <a:solidFill>
                  <a:schemeClr val="tx1"/>
                </a:solidFill>
              </a:rPr>
              <a:t>НК </a:t>
            </a:r>
            <a:r>
              <a:rPr lang="ru-RU" sz="800" dirty="0" smtClean="0">
                <a:solidFill>
                  <a:schemeClr val="tx1"/>
                </a:solidFill>
              </a:rPr>
              <a:t>РФ)</a:t>
            </a:r>
            <a:endParaRPr lang="ru-RU" sz="800" dirty="0">
              <a:solidFill>
                <a:schemeClr val="tx1"/>
              </a:solidFill>
            </a:endParaRPr>
          </a:p>
        </p:txBody>
      </p:sp>
      <p:sp>
        <p:nvSpPr>
          <p:cNvPr id="31" name="Стрелка вправо 55">
            <a:extLst>
              <a:ext uri="{FF2B5EF4-FFF2-40B4-BE49-F238E27FC236}">
                <a16:creationId xmlns="" xmlns:a16="http://schemas.microsoft.com/office/drawing/2014/main" id="{6A59E4C4-3463-3180-1269-599A9F524B6D}"/>
              </a:ext>
            </a:extLst>
          </p:cNvPr>
          <p:cNvSpPr/>
          <p:nvPr/>
        </p:nvSpPr>
        <p:spPr>
          <a:xfrm>
            <a:off x="2263469" y="4661298"/>
            <a:ext cx="360040" cy="120685"/>
          </a:xfrm>
          <a:prstGeom prst="right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2" name="Стрелка: вправо 31">
            <a:extLst>
              <a:ext uri="{FF2B5EF4-FFF2-40B4-BE49-F238E27FC236}">
                <a16:creationId xmlns="" xmlns:a16="http://schemas.microsoft.com/office/drawing/2014/main" id="{C9D7AF65-2E0C-1E12-7487-D8F4501112AD}"/>
              </a:ext>
            </a:extLst>
          </p:cNvPr>
          <p:cNvSpPr/>
          <p:nvPr/>
        </p:nvSpPr>
        <p:spPr>
          <a:xfrm>
            <a:off x="6300192" y="1589800"/>
            <a:ext cx="216024" cy="243527"/>
          </a:xfrm>
          <a:prstGeom prst="right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3" name="Стрелка: вправо 32">
            <a:extLst>
              <a:ext uri="{FF2B5EF4-FFF2-40B4-BE49-F238E27FC236}">
                <a16:creationId xmlns="" xmlns:a16="http://schemas.microsoft.com/office/drawing/2014/main" id="{F09052DE-A0F7-28DF-F133-C300A4278FFA}"/>
              </a:ext>
            </a:extLst>
          </p:cNvPr>
          <p:cNvSpPr/>
          <p:nvPr/>
        </p:nvSpPr>
        <p:spPr>
          <a:xfrm>
            <a:off x="6294033" y="2843215"/>
            <a:ext cx="216024" cy="243527"/>
          </a:xfrm>
          <a:prstGeom prst="right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4" name="Стрелка: вправо 33">
            <a:extLst>
              <a:ext uri="{FF2B5EF4-FFF2-40B4-BE49-F238E27FC236}">
                <a16:creationId xmlns="" xmlns:a16="http://schemas.microsoft.com/office/drawing/2014/main" id="{DA50B5A4-36F9-B6C7-AF19-9CDD81B1C3BA}"/>
              </a:ext>
            </a:extLst>
          </p:cNvPr>
          <p:cNvSpPr/>
          <p:nvPr/>
        </p:nvSpPr>
        <p:spPr>
          <a:xfrm>
            <a:off x="6305461" y="4271031"/>
            <a:ext cx="216024" cy="243527"/>
          </a:xfrm>
          <a:prstGeom prst="right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7" name="Скругленный прямоугольник 56"/>
          <p:cNvSpPr/>
          <p:nvPr/>
        </p:nvSpPr>
        <p:spPr>
          <a:xfrm>
            <a:off x="2925117" y="4704045"/>
            <a:ext cx="3231059" cy="155876"/>
          </a:xfrm>
          <a:prstGeom prst="roundRect">
            <a:avLst/>
          </a:prstGeom>
          <a:solidFill>
            <a:srgbClr val="C7DEAC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800" dirty="0">
                <a:solidFill>
                  <a:schemeClr val="tx1"/>
                </a:solidFill>
              </a:rPr>
              <a:t>Ветераны боевых действий</a:t>
            </a:r>
          </a:p>
        </p:txBody>
      </p:sp>
    </p:spTree>
    <p:extLst>
      <p:ext uri="{BB962C8B-B14F-4D97-AF65-F5344CB8AC3E}">
        <p14:creationId xmlns:p14="http://schemas.microsoft.com/office/powerpoint/2010/main" val="8744986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1187624" y="4371950"/>
            <a:ext cx="914400" cy="914400"/>
          </a:xfrm>
          <a:prstGeom prst="rect">
            <a:avLst/>
          </a:prstGeom>
        </p:spPr>
        <p:txBody>
          <a:bodyPr vert="horz" wrap="none" lIns="104306" tIns="52153" rIns="104306" bIns="52153" rtlCol="0" anchor="ctr">
            <a:normAutofit/>
          </a:bodyPr>
          <a:lstStyle/>
          <a:p>
            <a:pPr marL="0" marR="0" indent="0" algn="l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ru-RU" sz="1000" b="1" i="0" u="none" strike="noStrike" kern="1200" cap="none" spc="0" normalizeH="0" baseline="0" noProof="0" dirty="0">
              <a:ln>
                <a:noFill/>
              </a:ln>
              <a:solidFill>
                <a:srgbClr val="005AA9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356792" y="4263432"/>
            <a:ext cx="914400" cy="360040"/>
          </a:xfrm>
          <a:prstGeom prst="rect">
            <a:avLst/>
          </a:prstGeom>
        </p:spPr>
        <p:txBody>
          <a:bodyPr vert="horz" wrap="none" lIns="104306" tIns="52153" rIns="104306" bIns="52153" rtlCol="0" anchor="ctr">
            <a:normAutofit/>
          </a:bodyPr>
          <a:lstStyle/>
          <a:p>
            <a:pPr marL="0" marR="0" indent="0" algn="l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ru-RU" sz="1200" b="1" i="0" u="none" strike="noStrike" kern="1200" cap="none" spc="0" normalizeH="0" baseline="0" noProof="0" dirty="0">
              <a:ln>
                <a:noFill/>
              </a:ln>
              <a:solidFill>
                <a:srgbClr val="005AA9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11560" y="4371950"/>
            <a:ext cx="914400" cy="914400"/>
          </a:xfrm>
          <a:prstGeom prst="rect">
            <a:avLst/>
          </a:prstGeom>
        </p:spPr>
        <p:txBody>
          <a:bodyPr vert="horz" wrap="none" lIns="104306" tIns="52153" rIns="104306" bIns="52153" rtlCol="0" anchor="ctr">
            <a:normAutofit/>
          </a:bodyPr>
          <a:lstStyle/>
          <a:p>
            <a:pPr marL="0" marR="0" indent="0" algn="l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ru-RU" sz="1000" b="1" i="0" u="none" strike="noStrike" kern="1200" cap="none" spc="0" normalizeH="0" baseline="0" noProof="0" dirty="0">
              <a:ln>
                <a:noFill/>
              </a:ln>
              <a:solidFill>
                <a:srgbClr val="005AA9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4" name="Заголовок 13"/>
          <p:cNvSpPr>
            <a:spLocks noGrp="1"/>
          </p:cNvSpPr>
          <p:nvPr>
            <p:ph type="title"/>
          </p:nvPr>
        </p:nvSpPr>
        <p:spPr>
          <a:xfrm>
            <a:off x="633538" y="375805"/>
            <a:ext cx="7607183" cy="611769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ctr">
              <a:lnSpc>
                <a:spcPts val="2100"/>
              </a:lnSpc>
            </a:pPr>
            <a:r>
              <a:rPr lang="ru-RU" sz="2000" dirty="0"/>
              <a:t>Способы направления заявления о предоставлении льготы </a:t>
            </a:r>
            <a:br>
              <a:rPr lang="ru-RU" sz="2000" dirty="0"/>
            </a:br>
            <a:r>
              <a:rPr lang="ru-RU" sz="2000" dirty="0"/>
              <a:t>по имущественным налогам физических лиц</a:t>
            </a: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5</a:t>
            </a:fld>
            <a:endParaRPr lang="ru-RU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627858" y="1188480"/>
            <a:ext cx="2469975" cy="121342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Форма заявления о предоставлении налоговой льготы по транспортному налогу, земельному налогу, налогу на имущество физических лиц </a:t>
            </a:r>
          </a:p>
          <a:p>
            <a:pPr algn="ctr"/>
            <a:r>
              <a:rPr lang="ru-RU" sz="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(утверждена приказом </a:t>
            </a:r>
          </a:p>
          <a:p>
            <a:pPr algn="ctr"/>
            <a:r>
              <a:rPr lang="ru-RU" sz="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ФНС России от 14.11.2017 </a:t>
            </a:r>
          </a:p>
          <a:p>
            <a:pPr algn="ctr"/>
            <a:r>
              <a:rPr lang="ru-RU" sz="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№ ММВ-7-21/897@)</a:t>
            </a: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4496308" y="1269341"/>
            <a:ext cx="3744413" cy="685656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tx1"/>
                </a:solidFill>
              </a:rPr>
              <a:t>Лично в любой налоговый орган по выбору налогоплательщика</a:t>
            </a: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4496308" y="2150837"/>
            <a:ext cx="3744413" cy="861226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tx1"/>
                </a:solidFill>
              </a:rPr>
              <a:t>Через электронный сервис ФНС России</a:t>
            </a:r>
          </a:p>
          <a:p>
            <a:pPr algn="ctr"/>
            <a:r>
              <a:rPr lang="ru-RU" b="1" dirty="0">
                <a:solidFill>
                  <a:schemeClr val="tx1"/>
                </a:solidFill>
              </a:rPr>
              <a:t>«Личный кабинет налогоплательщика для физических лиц»</a:t>
            </a:r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4496308" y="4263432"/>
            <a:ext cx="3744414" cy="371573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tx1"/>
                </a:solidFill>
              </a:rPr>
              <a:t>По почте России</a:t>
            </a:r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4496308" y="3207059"/>
            <a:ext cx="3744414" cy="853153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tx1"/>
                </a:solidFill>
              </a:rPr>
              <a:t>Через многофункциональный центр предоставления государственных и муниципальных услуг</a:t>
            </a:r>
          </a:p>
        </p:txBody>
      </p:sp>
      <p:sp>
        <p:nvSpPr>
          <p:cNvPr id="4" name="Стрелка вправо 3"/>
          <p:cNvSpPr/>
          <p:nvPr/>
        </p:nvSpPr>
        <p:spPr>
          <a:xfrm>
            <a:off x="3183387" y="1369853"/>
            <a:ext cx="1080120" cy="484632"/>
          </a:xfrm>
          <a:prstGeom prst="rightArrow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3" name="Стрелка вправо 22"/>
          <p:cNvSpPr/>
          <p:nvPr/>
        </p:nvSpPr>
        <p:spPr>
          <a:xfrm>
            <a:off x="3183387" y="2329434"/>
            <a:ext cx="1080120" cy="484632"/>
          </a:xfrm>
          <a:prstGeom prst="rightArrow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4" name="Стрелка вправо 23"/>
          <p:cNvSpPr/>
          <p:nvPr/>
        </p:nvSpPr>
        <p:spPr>
          <a:xfrm>
            <a:off x="3187158" y="3391319"/>
            <a:ext cx="1080120" cy="484632"/>
          </a:xfrm>
          <a:prstGeom prst="rightArrow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5" name="Стрелка вправо 24"/>
          <p:cNvSpPr/>
          <p:nvPr/>
        </p:nvSpPr>
        <p:spPr>
          <a:xfrm>
            <a:off x="3187158" y="4201136"/>
            <a:ext cx="1080120" cy="484632"/>
          </a:xfrm>
          <a:prstGeom prst="rightArrow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pic>
        <p:nvPicPr>
          <p:cNvPr id="16" name="Рисунок 15"/>
          <p:cNvPicPr/>
          <p:nvPr/>
        </p:nvPicPr>
        <p:blipFill rotWithShape="1">
          <a:blip r:embed="rId2"/>
          <a:srcRect l="5419" t="8869" r="2225" b="9565"/>
          <a:stretch/>
        </p:blipFill>
        <p:spPr bwMode="auto">
          <a:xfrm>
            <a:off x="731518" y="2455710"/>
            <a:ext cx="2256306" cy="2355850"/>
          </a:xfrm>
          <a:prstGeom prst="rect">
            <a:avLst/>
          </a:prstGeom>
          <a:ln/>
          <a:extLst>
            <a:ext uri="{53640926-AAD7-44D8-BBD7-CCE9431645EC}">
              <a14:shadowObscured xmlns:a14="http://schemas.microsoft.com/office/drawing/2010/main"/>
            </a:ext>
          </a:extLst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</p:pic>
    </p:spTree>
    <p:extLst>
      <p:ext uri="{BB962C8B-B14F-4D97-AF65-F5344CB8AC3E}">
        <p14:creationId xmlns:p14="http://schemas.microsoft.com/office/powerpoint/2010/main" val="6035407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1187624" y="4371950"/>
            <a:ext cx="914400" cy="914400"/>
          </a:xfrm>
          <a:prstGeom prst="rect">
            <a:avLst/>
          </a:prstGeom>
        </p:spPr>
        <p:txBody>
          <a:bodyPr vert="horz" wrap="none" lIns="104306" tIns="52153" rIns="104306" bIns="52153" rtlCol="0" anchor="ctr">
            <a:normAutofit/>
          </a:bodyPr>
          <a:lstStyle/>
          <a:p>
            <a:pPr marL="0" marR="0" indent="0" algn="l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ru-RU" sz="1000" b="1" i="0" u="none" strike="noStrike" kern="1200" cap="none" spc="0" normalizeH="0" baseline="0" noProof="0" dirty="0">
              <a:ln>
                <a:noFill/>
              </a:ln>
              <a:solidFill>
                <a:srgbClr val="005AA9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356792" y="4263432"/>
            <a:ext cx="914400" cy="360040"/>
          </a:xfrm>
          <a:prstGeom prst="rect">
            <a:avLst/>
          </a:prstGeom>
        </p:spPr>
        <p:txBody>
          <a:bodyPr vert="horz" wrap="none" lIns="104306" tIns="52153" rIns="104306" bIns="52153" rtlCol="0" anchor="ctr">
            <a:normAutofit/>
          </a:bodyPr>
          <a:lstStyle/>
          <a:p>
            <a:pPr marL="0" marR="0" indent="0" algn="l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ru-RU" sz="1200" b="1" i="0" u="none" strike="noStrike" kern="1200" cap="none" spc="0" normalizeH="0" baseline="0" noProof="0" dirty="0">
              <a:ln>
                <a:noFill/>
              </a:ln>
              <a:solidFill>
                <a:srgbClr val="005AA9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11560" y="4371950"/>
            <a:ext cx="914400" cy="914400"/>
          </a:xfrm>
          <a:prstGeom prst="rect">
            <a:avLst/>
          </a:prstGeom>
        </p:spPr>
        <p:txBody>
          <a:bodyPr vert="horz" wrap="none" lIns="104306" tIns="52153" rIns="104306" bIns="52153" rtlCol="0" anchor="ctr">
            <a:normAutofit/>
          </a:bodyPr>
          <a:lstStyle/>
          <a:p>
            <a:pPr marL="0" marR="0" indent="0" algn="l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ru-RU" sz="1000" b="1" i="0" u="none" strike="noStrike" kern="1200" cap="none" spc="0" normalizeH="0" baseline="0" noProof="0" dirty="0">
              <a:ln>
                <a:noFill/>
              </a:ln>
              <a:solidFill>
                <a:srgbClr val="005AA9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4" name="Заголовок 13"/>
          <p:cNvSpPr>
            <a:spLocks noGrp="1"/>
          </p:cNvSpPr>
          <p:nvPr>
            <p:ph type="title"/>
          </p:nvPr>
        </p:nvSpPr>
        <p:spPr>
          <a:xfrm>
            <a:off x="683568" y="267496"/>
            <a:ext cx="8136904" cy="576062"/>
          </a:xfrm>
        </p:spPr>
        <p:style>
          <a:lnRef idx="1">
            <a:schemeClr val="accent1"/>
          </a:lnRef>
          <a:fillRef idx="1001">
            <a:schemeClr val="lt2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ctr">
              <a:lnSpc>
                <a:spcPct val="100000"/>
              </a:lnSpc>
            </a:pPr>
            <a:r>
              <a:rPr lang="ru-RU" sz="18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Порядок рассмотрения заявлений налогоплательщиков о предоставлении льгот по имущественным налогам физических лиц</a:t>
            </a: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2339752" y="915566"/>
            <a:ext cx="3438382" cy="432048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b="1" dirty="0">
                <a:solidFill>
                  <a:schemeClr val="tx1"/>
                </a:solidFill>
                <a:latin typeface="+mj-lt"/>
                <a:cs typeface="Times New Roman" panose="02020603050405020304" pitchFamily="18" charset="0"/>
              </a:rPr>
              <a:t>Заявление налогоплательщика на льготу</a:t>
            </a: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827584" y="1501376"/>
            <a:ext cx="2204282" cy="558668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dirty="0">
                <a:solidFill>
                  <a:schemeClr val="tx1"/>
                </a:solidFill>
              </a:rPr>
              <a:t>С документами, подтверждающими право на льготу</a:t>
            </a: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827584" y="2247782"/>
            <a:ext cx="2204282" cy="981480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dirty="0">
                <a:solidFill>
                  <a:schemeClr val="tx1"/>
                </a:solidFill>
              </a:rPr>
              <a:t>Внесение информации о льготе в базу данных налоговых органов</a:t>
            </a: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3796457" y="2106202"/>
            <a:ext cx="4564371" cy="429470"/>
          </a:xfrm>
          <a:prstGeom prst="roundRect">
            <a:avLst/>
          </a:prstGeom>
          <a:solidFill>
            <a:schemeClr val="bg1">
              <a:lumMod val="75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100" dirty="0"/>
              <a:t>Запрос в соответствующие органы (организации) для подтверждения права на льготу</a:t>
            </a: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6444208" y="2732635"/>
            <a:ext cx="1916620" cy="608444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100" dirty="0"/>
              <a:t>Право на льготу не подтверждено</a:t>
            </a: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6444208" y="3516820"/>
            <a:ext cx="1944216" cy="936104"/>
          </a:xfrm>
          <a:prstGeom prst="roundRect">
            <a:avLst/>
          </a:prstGeom>
          <a:solidFill>
            <a:srgbClr val="FF3737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dirty="0"/>
              <a:t>Формирование «Сообщения об отказе от предоставления льготы»</a:t>
            </a:r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3796457" y="2700609"/>
            <a:ext cx="2130029" cy="336248"/>
          </a:xfrm>
          <a:prstGeom prst="roundRect">
            <a:avLst/>
          </a:prstGeom>
          <a:solidFill>
            <a:srgbClr val="B8F199"/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dirty="0">
                <a:solidFill>
                  <a:schemeClr val="tx1"/>
                </a:solidFill>
              </a:rPr>
              <a:t>Право на льготу подтверждено</a:t>
            </a:r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827585" y="3423475"/>
            <a:ext cx="2204281" cy="981480"/>
          </a:xfrm>
          <a:prstGeom prst="roundRect">
            <a:avLst/>
          </a:prstGeom>
          <a:solidFill>
            <a:srgbClr val="00DA63"/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dirty="0">
                <a:solidFill>
                  <a:schemeClr val="tx1"/>
                </a:solidFill>
              </a:rPr>
              <a:t>Формирование «Уведомления о предоставлении льготы»</a:t>
            </a: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6</a:t>
            </a:fld>
            <a:endParaRPr lang="ru-RU" dirty="0"/>
          </a:p>
        </p:txBody>
      </p:sp>
      <p:sp>
        <p:nvSpPr>
          <p:cNvPr id="28" name="Скругленный прямоугольник 27"/>
          <p:cNvSpPr/>
          <p:nvPr/>
        </p:nvSpPr>
        <p:spPr>
          <a:xfrm>
            <a:off x="3796457" y="4108072"/>
            <a:ext cx="2160241" cy="670759"/>
          </a:xfrm>
          <a:prstGeom prst="roundRect">
            <a:avLst/>
          </a:prstGeom>
          <a:solidFill>
            <a:srgbClr val="00DA63"/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dirty="0">
                <a:solidFill>
                  <a:schemeClr val="tx1"/>
                </a:solidFill>
              </a:rPr>
              <a:t>Формирование «Уведомления о предоставлении льготы»</a:t>
            </a:r>
          </a:p>
        </p:txBody>
      </p:sp>
      <p:sp>
        <p:nvSpPr>
          <p:cNvPr id="24" name="Стрелка вниз 23"/>
          <p:cNvSpPr/>
          <p:nvPr/>
        </p:nvSpPr>
        <p:spPr>
          <a:xfrm>
            <a:off x="5956698" y="1940728"/>
            <a:ext cx="324036" cy="119315"/>
          </a:xfrm>
          <a:prstGeom prst="down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5" name="Стрелка вниз 34"/>
          <p:cNvSpPr/>
          <p:nvPr/>
        </p:nvSpPr>
        <p:spPr>
          <a:xfrm>
            <a:off x="4802824" y="2552441"/>
            <a:ext cx="324036" cy="119315"/>
          </a:xfrm>
          <a:prstGeom prst="down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6" name="Стрелка вниз 35"/>
          <p:cNvSpPr/>
          <p:nvPr/>
        </p:nvSpPr>
        <p:spPr>
          <a:xfrm>
            <a:off x="7188124" y="2552442"/>
            <a:ext cx="324036" cy="119315"/>
          </a:xfrm>
          <a:prstGeom prst="down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7" name="Стрелка вниз 36"/>
          <p:cNvSpPr/>
          <p:nvPr/>
        </p:nvSpPr>
        <p:spPr>
          <a:xfrm>
            <a:off x="4802824" y="3955544"/>
            <a:ext cx="324036" cy="119315"/>
          </a:xfrm>
          <a:prstGeom prst="down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8" name="Стрелка вниз 37"/>
          <p:cNvSpPr/>
          <p:nvPr/>
        </p:nvSpPr>
        <p:spPr>
          <a:xfrm>
            <a:off x="7188124" y="3363817"/>
            <a:ext cx="324036" cy="119315"/>
          </a:xfrm>
          <a:prstGeom prst="down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9" name="Стрелка вниз 38"/>
          <p:cNvSpPr/>
          <p:nvPr/>
        </p:nvSpPr>
        <p:spPr>
          <a:xfrm>
            <a:off x="1691680" y="3262022"/>
            <a:ext cx="324036" cy="119315"/>
          </a:xfrm>
          <a:prstGeom prst="down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0" name="Стрелка вниз 39"/>
          <p:cNvSpPr/>
          <p:nvPr/>
        </p:nvSpPr>
        <p:spPr>
          <a:xfrm>
            <a:off x="1691680" y="2106202"/>
            <a:ext cx="324036" cy="119315"/>
          </a:xfrm>
          <a:prstGeom prst="down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1" name="Стрелка вниз 40"/>
          <p:cNvSpPr/>
          <p:nvPr/>
        </p:nvSpPr>
        <p:spPr>
          <a:xfrm>
            <a:off x="2483768" y="1352965"/>
            <a:ext cx="324036" cy="119315"/>
          </a:xfrm>
          <a:prstGeom prst="down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2" name="Стрелка вниз 41"/>
          <p:cNvSpPr/>
          <p:nvPr/>
        </p:nvSpPr>
        <p:spPr>
          <a:xfrm>
            <a:off x="5292080" y="1352965"/>
            <a:ext cx="324036" cy="119315"/>
          </a:xfrm>
          <a:prstGeom prst="down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3" name="Скругленный прямоугольник 42"/>
          <p:cNvSpPr/>
          <p:nvPr/>
        </p:nvSpPr>
        <p:spPr>
          <a:xfrm>
            <a:off x="3796457" y="1501499"/>
            <a:ext cx="3403835" cy="439229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dirty="0">
                <a:solidFill>
                  <a:schemeClr val="tx1"/>
                </a:solidFill>
              </a:rPr>
              <a:t>Без документов, подтверждающих право на льготу</a:t>
            </a:r>
          </a:p>
        </p:txBody>
      </p:sp>
      <p:sp>
        <p:nvSpPr>
          <p:cNvPr id="25" name="Облако 24"/>
          <p:cNvSpPr/>
          <p:nvPr/>
        </p:nvSpPr>
        <p:spPr>
          <a:xfrm>
            <a:off x="7380312" y="987575"/>
            <a:ext cx="1512168" cy="936104"/>
          </a:xfrm>
          <a:prstGeom prst="cloud">
            <a:avLst/>
          </a:prstGeom>
          <a:solidFill>
            <a:srgbClr val="00B0F0"/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ст. 361.1, 407 НК РФ</a:t>
            </a:r>
          </a:p>
        </p:txBody>
      </p:sp>
      <p:sp>
        <p:nvSpPr>
          <p:cNvPr id="45" name="Скругленный прямоугольник 44"/>
          <p:cNvSpPr/>
          <p:nvPr/>
        </p:nvSpPr>
        <p:spPr>
          <a:xfrm>
            <a:off x="3796457" y="3229262"/>
            <a:ext cx="2130029" cy="701202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dirty="0">
                <a:solidFill>
                  <a:schemeClr val="tx1"/>
                </a:solidFill>
              </a:rPr>
              <a:t>Внесение информации о льготе в базу данных налоговых органов</a:t>
            </a:r>
          </a:p>
        </p:txBody>
      </p:sp>
      <p:sp>
        <p:nvSpPr>
          <p:cNvPr id="46" name="Стрелка вниз 45"/>
          <p:cNvSpPr/>
          <p:nvPr/>
        </p:nvSpPr>
        <p:spPr>
          <a:xfrm>
            <a:off x="4802824" y="3090498"/>
            <a:ext cx="324036" cy="119315"/>
          </a:xfrm>
          <a:prstGeom prst="down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67929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364987"/>
            <a:ext cx="7704858" cy="740443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15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Уведомления о выбранных объектах налогообложения, в отношении которых предоставляется льгота (вычет) по земельному налогу и налогу на имущество физических лиц</a:t>
            </a: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7</a:t>
            </a:fld>
            <a:endParaRPr lang="ru-RU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755576" y="2525967"/>
            <a:ext cx="3528391" cy="936104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dirty="0"/>
              <a:t>Уведомление о выбранных объектах налогообложения, в отношении которых предоставляется налоговая льгота по налогу на имущество физических лиц</a:t>
            </a: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4860034" y="2525967"/>
            <a:ext cx="3456383" cy="936104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dirty="0"/>
              <a:t>Уведомление о выбранном земельном участке, в отношении которого применяется налоговый вычет по земельному налогу 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755577" y="3867828"/>
            <a:ext cx="7560840" cy="720145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Срок представления </a:t>
            </a:r>
            <a:r>
              <a:rPr lang="ru-RU" sz="1200" dirty="0"/>
              <a:t>– </a:t>
            </a:r>
            <a:r>
              <a:rPr lang="ru-RU" sz="1200" b="1" i="1" dirty="0">
                <a:solidFill>
                  <a:schemeClr val="tx1"/>
                </a:solidFill>
              </a:rPr>
              <a:t>не позднее 31 декабря года</a:t>
            </a:r>
            <a:r>
              <a:rPr lang="ru-RU" sz="1200" dirty="0"/>
              <a:t>, являющегося налоговым периодом, начиная с которого в отношении объектов применяется налоговая льгота (вычет)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259632" y="1275671"/>
            <a:ext cx="6696744" cy="1080055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square" lIns="104306" tIns="52153" rIns="104306" bIns="52153" rtlCol="0" anchor="ctr">
            <a:normAutofit fontScale="25000" lnSpcReduction="20000"/>
          </a:bodyPr>
          <a:lstStyle/>
          <a:p>
            <a:pPr defTabSz="1043056">
              <a:spcBef>
                <a:spcPct val="0"/>
              </a:spcBef>
            </a:pPr>
            <a:endParaRPr lang="ru-RU" sz="4800" b="1" dirty="0">
              <a:solidFill>
                <a:srgbClr val="005AA9"/>
              </a:solidFill>
              <a:latin typeface="+mj-lt"/>
              <a:ea typeface="+mj-ea"/>
              <a:cs typeface="+mj-cs"/>
            </a:endParaRPr>
          </a:p>
          <a:p>
            <a:pPr algn="ctr" defTabSz="1043056">
              <a:spcBef>
                <a:spcPct val="0"/>
              </a:spcBef>
            </a:pPr>
            <a:r>
              <a:rPr lang="ru-RU" sz="64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При отсутствии уведомления о выбранных объектах </a:t>
            </a:r>
          </a:p>
          <a:p>
            <a:pPr algn="ctr" defTabSz="1043056">
              <a:spcBef>
                <a:spcPct val="0"/>
              </a:spcBef>
            </a:pPr>
            <a:r>
              <a:rPr lang="ru-RU" sz="64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льгота предоставляется автоматически в отношении 1 объекта налогообложения </a:t>
            </a:r>
          </a:p>
          <a:p>
            <a:pPr algn="ctr" defTabSz="1043056">
              <a:spcBef>
                <a:spcPct val="0"/>
              </a:spcBef>
            </a:pPr>
            <a:r>
              <a:rPr lang="ru-RU" sz="96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с максимальной исчисленной суммой налога</a:t>
            </a:r>
            <a:endParaRPr lang="ru-RU" sz="6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ea typeface="+mj-ea"/>
              <a:cs typeface="+mj-cs"/>
            </a:endParaRPr>
          </a:p>
          <a:p>
            <a:pPr marL="0" marR="0" indent="0" algn="l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ru-RU" sz="4800" b="1" i="0" u="none" strike="noStrike" kern="1200" cap="none" spc="0" normalizeH="0" baseline="0" noProof="0" dirty="0">
              <a:ln>
                <a:noFill/>
              </a:ln>
              <a:solidFill>
                <a:srgbClr val="005AA9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8" name="Стрелка вниз 7"/>
          <p:cNvSpPr/>
          <p:nvPr/>
        </p:nvSpPr>
        <p:spPr>
          <a:xfrm>
            <a:off x="3491880" y="3507854"/>
            <a:ext cx="360040" cy="288032"/>
          </a:xfrm>
          <a:prstGeom prst="downArrow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трелка вниз 8"/>
          <p:cNvSpPr/>
          <p:nvPr/>
        </p:nvSpPr>
        <p:spPr>
          <a:xfrm>
            <a:off x="5292080" y="3507854"/>
            <a:ext cx="360040" cy="288032"/>
          </a:xfrm>
          <a:prstGeom prst="downArrow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964637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7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2">
            <a:extLst>
              <a:ext uri="{FF2B5EF4-FFF2-40B4-BE49-F238E27FC236}">
                <a16:creationId xmlns="" xmlns:a16="http://schemas.microsoft.com/office/drawing/2014/main" id="{F7970A6F-68C7-4F87-B197-0974E57BEF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8</a:t>
            </a:fld>
            <a:endParaRPr lang="ru-RU" dirty="0"/>
          </a:p>
        </p:txBody>
      </p:sp>
      <p:sp>
        <p:nvSpPr>
          <p:cNvPr id="6" name="Прямоугольник 5">
            <a:extLst>
              <a:ext uri="{FF2B5EF4-FFF2-40B4-BE49-F238E27FC236}">
                <a16:creationId xmlns="" xmlns:a16="http://schemas.microsoft.com/office/drawing/2014/main" id="{EF4B57CD-0149-B6D6-DB18-5ECB9F70F9BD}"/>
              </a:ext>
            </a:extLst>
          </p:cNvPr>
          <p:cNvSpPr/>
          <p:nvPr/>
        </p:nvSpPr>
        <p:spPr>
          <a:xfrm>
            <a:off x="755576" y="383215"/>
            <a:ext cx="8044478" cy="59493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800" b="1" dirty="0">
                <a:solidFill>
                  <a:schemeClr val="tx1"/>
                </a:solidFill>
              </a:rPr>
              <a:t>Льготы для детей-инвалидов, инвалидов с детства и их родителей (опекунов, попечителей) по имущественным налогам физических лиц в г. Москве</a:t>
            </a:r>
          </a:p>
        </p:txBody>
      </p:sp>
      <p:sp>
        <p:nvSpPr>
          <p:cNvPr id="7" name="Прямоугольник: скругленные углы 6">
            <a:extLst>
              <a:ext uri="{FF2B5EF4-FFF2-40B4-BE49-F238E27FC236}">
                <a16:creationId xmlns="" xmlns:a16="http://schemas.microsoft.com/office/drawing/2014/main" id="{D16E6693-0F49-C015-092A-DEAE61EE83C6}"/>
              </a:ext>
            </a:extLst>
          </p:cNvPr>
          <p:cNvSpPr/>
          <p:nvPr/>
        </p:nvSpPr>
        <p:spPr>
          <a:xfrm>
            <a:off x="800478" y="1979132"/>
            <a:ext cx="1820572" cy="352904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000" dirty="0"/>
              <a:t>Налог на имущество физических лиц</a:t>
            </a:r>
          </a:p>
        </p:txBody>
      </p:sp>
      <p:sp>
        <p:nvSpPr>
          <p:cNvPr id="8" name="Прямоугольник: скругленные углы 7">
            <a:extLst>
              <a:ext uri="{FF2B5EF4-FFF2-40B4-BE49-F238E27FC236}">
                <a16:creationId xmlns="" xmlns:a16="http://schemas.microsoft.com/office/drawing/2014/main" id="{9A8A2DD4-D875-24D8-F283-0E3018FEDDDB}"/>
              </a:ext>
            </a:extLst>
          </p:cNvPr>
          <p:cNvSpPr/>
          <p:nvPr/>
        </p:nvSpPr>
        <p:spPr>
          <a:xfrm>
            <a:off x="2843808" y="2001992"/>
            <a:ext cx="1748951" cy="307185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000" dirty="0"/>
              <a:t>Земельный налог</a:t>
            </a:r>
          </a:p>
        </p:txBody>
      </p:sp>
      <p:sp>
        <p:nvSpPr>
          <p:cNvPr id="9" name="Прямоугольник: скругленные углы 8">
            <a:extLst>
              <a:ext uri="{FF2B5EF4-FFF2-40B4-BE49-F238E27FC236}">
                <a16:creationId xmlns="" xmlns:a16="http://schemas.microsoft.com/office/drawing/2014/main" id="{9AFC0544-D131-9984-869D-71F2CCBAC6B5}"/>
              </a:ext>
            </a:extLst>
          </p:cNvPr>
          <p:cNvSpPr/>
          <p:nvPr/>
        </p:nvSpPr>
        <p:spPr>
          <a:xfrm>
            <a:off x="4713409" y="2001992"/>
            <a:ext cx="4086645" cy="307185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100" dirty="0"/>
              <a:t>Транспортный налог</a:t>
            </a:r>
          </a:p>
        </p:txBody>
      </p:sp>
      <p:sp>
        <p:nvSpPr>
          <p:cNvPr id="10" name="Прямоугольник: скругленные углы 9">
            <a:extLst>
              <a:ext uri="{FF2B5EF4-FFF2-40B4-BE49-F238E27FC236}">
                <a16:creationId xmlns="" xmlns:a16="http://schemas.microsoft.com/office/drawing/2014/main" id="{F5D8EEF4-E173-BC33-A277-A4A4DACB36E9}"/>
              </a:ext>
            </a:extLst>
          </p:cNvPr>
          <p:cNvSpPr/>
          <p:nvPr/>
        </p:nvSpPr>
        <p:spPr>
          <a:xfrm>
            <a:off x="968407" y="1292602"/>
            <a:ext cx="1251563" cy="443507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000" dirty="0"/>
              <a:t>Ребенок-инвалид </a:t>
            </a:r>
          </a:p>
          <a:p>
            <a:pPr algn="ctr"/>
            <a:r>
              <a:rPr lang="ru-RU" sz="800" dirty="0"/>
              <a:t>(до 18 лет)</a:t>
            </a:r>
          </a:p>
        </p:txBody>
      </p:sp>
      <p:sp>
        <p:nvSpPr>
          <p:cNvPr id="11" name="Прямоугольник: скругленные углы 10">
            <a:extLst>
              <a:ext uri="{FF2B5EF4-FFF2-40B4-BE49-F238E27FC236}">
                <a16:creationId xmlns="" xmlns:a16="http://schemas.microsoft.com/office/drawing/2014/main" id="{C7C4819D-B54A-953C-9C82-AD12C1F07A1D}"/>
              </a:ext>
            </a:extLst>
          </p:cNvPr>
          <p:cNvSpPr/>
          <p:nvPr/>
        </p:nvSpPr>
        <p:spPr>
          <a:xfrm>
            <a:off x="7003913" y="1287190"/>
            <a:ext cx="1224136" cy="443507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000" dirty="0"/>
              <a:t>Инвалид с детства</a:t>
            </a:r>
          </a:p>
          <a:p>
            <a:pPr algn="ctr"/>
            <a:r>
              <a:rPr lang="ru-RU" sz="800" dirty="0"/>
              <a:t> (после 18 лет)</a:t>
            </a:r>
          </a:p>
        </p:txBody>
      </p:sp>
      <p:sp>
        <p:nvSpPr>
          <p:cNvPr id="12" name="Прямоугольник: скругленные углы 11">
            <a:extLst>
              <a:ext uri="{FF2B5EF4-FFF2-40B4-BE49-F238E27FC236}">
                <a16:creationId xmlns="" xmlns:a16="http://schemas.microsoft.com/office/drawing/2014/main" id="{0B359933-0F1C-6A11-C6F8-928011D79CA8}"/>
              </a:ext>
            </a:extLst>
          </p:cNvPr>
          <p:cNvSpPr/>
          <p:nvPr/>
        </p:nvSpPr>
        <p:spPr>
          <a:xfrm>
            <a:off x="4713409" y="2427003"/>
            <a:ext cx="1342342" cy="1776594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900" b="0" dirty="0" smtClean="0">
                <a:effectLst/>
                <a:latin typeface="Times New Roman" panose="02020603050405020304" pitchFamily="18" charset="0"/>
              </a:rPr>
              <a:t>Один </a:t>
            </a:r>
            <a:r>
              <a:rPr lang="ru-RU" sz="900" b="0" dirty="0">
                <a:effectLst/>
                <a:latin typeface="Times New Roman" panose="02020603050405020304" pitchFamily="18" charset="0"/>
              </a:rPr>
              <a:t>из родителей (усыновителей), опекун, попечитель ребенка-инвалида - за одно транспортное средство, зарегистрированное на граждан указанных категорий; </a:t>
            </a:r>
          </a:p>
        </p:txBody>
      </p:sp>
      <p:sp>
        <p:nvSpPr>
          <p:cNvPr id="13" name="Прямоугольник: скругленные углы 12">
            <a:extLst>
              <a:ext uri="{FF2B5EF4-FFF2-40B4-BE49-F238E27FC236}">
                <a16:creationId xmlns="" xmlns:a16="http://schemas.microsoft.com/office/drawing/2014/main" id="{CA0DD5FA-4910-8F95-7997-E74041028BAA}"/>
              </a:ext>
            </a:extLst>
          </p:cNvPr>
          <p:cNvSpPr/>
          <p:nvPr/>
        </p:nvSpPr>
        <p:spPr>
          <a:xfrm>
            <a:off x="7457711" y="2427003"/>
            <a:ext cx="1342343" cy="1080852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900" b="0" dirty="0" smtClean="0">
                <a:effectLst/>
                <a:latin typeface="Times New Roman" panose="02020603050405020304" pitchFamily="18" charset="0"/>
              </a:rPr>
              <a:t>Инвалиды </a:t>
            </a:r>
            <a:r>
              <a:rPr lang="ru-RU" sz="900" b="0" dirty="0">
                <a:effectLst/>
                <a:latin typeface="Times New Roman" panose="02020603050405020304" pitchFamily="18" charset="0"/>
              </a:rPr>
              <a:t>I и II групп - за одно транспортное средство, зарегистрированное на граждан указанных категорий </a:t>
            </a:r>
          </a:p>
        </p:txBody>
      </p:sp>
      <p:sp>
        <p:nvSpPr>
          <p:cNvPr id="14" name="Прямоугольник: скругленные углы 13">
            <a:extLst>
              <a:ext uri="{FF2B5EF4-FFF2-40B4-BE49-F238E27FC236}">
                <a16:creationId xmlns="" xmlns:a16="http://schemas.microsoft.com/office/drawing/2014/main" id="{ADDC8EEA-2823-6C08-9B91-D30D9CC76B96}"/>
              </a:ext>
            </a:extLst>
          </p:cNvPr>
          <p:cNvSpPr/>
          <p:nvPr/>
        </p:nvSpPr>
        <p:spPr>
          <a:xfrm>
            <a:off x="6085560" y="2427002"/>
            <a:ext cx="1342342" cy="1776594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900" b="0" dirty="0" smtClean="0">
                <a:effectLst/>
                <a:latin typeface="Times New Roman" panose="02020603050405020304" pitchFamily="18" charset="0"/>
              </a:rPr>
              <a:t>Один </a:t>
            </a:r>
            <a:r>
              <a:rPr lang="ru-RU" sz="900" b="0" dirty="0">
                <a:effectLst/>
                <a:latin typeface="Times New Roman" panose="02020603050405020304" pitchFamily="18" charset="0"/>
              </a:rPr>
              <a:t>из опекунов инвалида с детства, признанного судом недееспособным, - за одно транспортное средство, зарегистрированное на граждан указанной категории; </a:t>
            </a:r>
          </a:p>
        </p:txBody>
      </p:sp>
      <p:sp>
        <p:nvSpPr>
          <p:cNvPr id="15" name="Прямоугольник: скругленные углы 14">
            <a:extLst>
              <a:ext uri="{FF2B5EF4-FFF2-40B4-BE49-F238E27FC236}">
                <a16:creationId xmlns="" xmlns:a16="http://schemas.microsoft.com/office/drawing/2014/main" id="{61643970-576A-52CF-9457-49A230001973}"/>
              </a:ext>
            </a:extLst>
          </p:cNvPr>
          <p:cNvSpPr/>
          <p:nvPr/>
        </p:nvSpPr>
        <p:spPr>
          <a:xfrm>
            <a:off x="2638382" y="1160045"/>
            <a:ext cx="3959871" cy="576064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100" dirty="0"/>
              <a:t>Федеральный закон от 24.11.1995 № 181-ФЗ </a:t>
            </a:r>
          </a:p>
          <a:p>
            <a:pPr algn="ctr"/>
            <a:r>
              <a:rPr lang="ru-RU" sz="1100" dirty="0"/>
              <a:t>«О социальной защите инвалидов в Российской Федерации»</a:t>
            </a:r>
          </a:p>
        </p:txBody>
      </p:sp>
      <p:sp>
        <p:nvSpPr>
          <p:cNvPr id="17" name="Прямоугольник: скругленные углы 16">
            <a:extLst>
              <a:ext uri="{FF2B5EF4-FFF2-40B4-BE49-F238E27FC236}">
                <a16:creationId xmlns="" xmlns:a16="http://schemas.microsoft.com/office/drawing/2014/main" id="{C50709CB-E47C-17DC-D598-C30C0FD8BB18}"/>
              </a:ext>
            </a:extLst>
          </p:cNvPr>
          <p:cNvSpPr/>
          <p:nvPr/>
        </p:nvSpPr>
        <p:spPr>
          <a:xfrm>
            <a:off x="803751" y="2421279"/>
            <a:ext cx="1820573" cy="1782317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900" dirty="0"/>
              <a:t>1 объект каждого вида:</a:t>
            </a:r>
          </a:p>
          <a:p>
            <a:pPr marL="171450" indent="-171450">
              <a:buFontTx/>
              <a:buChar char="-"/>
            </a:pPr>
            <a:r>
              <a:rPr lang="ru-RU" sz="900" dirty="0"/>
              <a:t>квартира, часть квартиры или комната;</a:t>
            </a:r>
          </a:p>
          <a:p>
            <a:pPr marL="171450" indent="-171450">
              <a:buFontTx/>
              <a:buChar char="-"/>
            </a:pPr>
            <a:r>
              <a:rPr lang="ru-RU" sz="900" dirty="0"/>
              <a:t>жилой дом или часть жилого дома;</a:t>
            </a:r>
          </a:p>
          <a:p>
            <a:pPr marL="171450" indent="-171450">
              <a:buFontTx/>
              <a:buChar char="-"/>
            </a:pPr>
            <a:r>
              <a:rPr lang="ru-RU" sz="900" dirty="0"/>
              <a:t>гараж или машино-место;</a:t>
            </a:r>
          </a:p>
          <a:p>
            <a:pPr marL="171450" indent="-171450">
              <a:buFontTx/>
              <a:buChar char="-"/>
            </a:pPr>
            <a:r>
              <a:rPr lang="ru-RU" sz="900" dirty="0" smtClean="0"/>
              <a:t>хозстроение площадью менее </a:t>
            </a:r>
            <a:r>
              <a:rPr lang="ru-RU" sz="900" dirty="0"/>
              <a:t>50 м2 на ЗУ для ЛПХ, садоводства, огородничества или ИЖС</a:t>
            </a:r>
          </a:p>
        </p:txBody>
      </p:sp>
      <p:sp>
        <p:nvSpPr>
          <p:cNvPr id="18" name="Прямоугольник: скругленные углы 17">
            <a:extLst>
              <a:ext uri="{FF2B5EF4-FFF2-40B4-BE49-F238E27FC236}">
                <a16:creationId xmlns="" xmlns:a16="http://schemas.microsoft.com/office/drawing/2014/main" id="{6F2C738E-DBF9-0A06-4625-7C6C0458F247}"/>
              </a:ext>
            </a:extLst>
          </p:cNvPr>
          <p:cNvSpPr/>
          <p:nvPr/>
        </p:nvSpPr>
        <p:spPr>
          <a:xfrm>
            <a:off x="2843808" y="2427002"/>
            <a:ext cx="1752322" cy="98039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900" dirty="0" smtClean="0"/>
              <a:t>Налоговая </a:t>
            </a:r>
            <a:r>
              <a:rPr lang="ru-RU" sz="900" dirty="0"/>
              <a:t>база 1 земельного участка уменьшается </a:t>
            </a:r>
            <a:r>
              <a:rPr lang="ru-RU" sz="900" dirty="0" smtClean="0"/>
              <a:t>на величину </a:t>
            </a:r>
            <a:r>
              <a:rPr lang="ru-RU" sz="900" dirty="0"/>
              <a:t>кадастровой стоимости 600 квадратных метров площади земельного участка</a:t>
            </a:r>
          </a:p>
        </p:txBody>
      </p:sp>
      <p:sp>
        <p:nvSpPr>
          <p:cNvPr id="19" name="Прямоугольник: скругленные углы 18">
            <a:extLst>
              <a:ext uri="{FF2B5EF4-FFF2-40B4-BE49-F238E27FC236}">
                <a16:creationId xmlns="" xmlns:a16="http://schemas.microsoft.com/office/drawing/2014/main" id="{33637A83-652C-39F5-C925-36DE49BFF470}"/>
              </a:ext>
            </a:extLst>
          </p:cNvPr>
          <p:cNvSpPr/>
          <p:nvPr/>
        </p:nvSpPr>
        <p:spPr>
          <a:xfrm>
            <a:off x="2840437" y="3507855"/>
            <a:ext cx="1752322" cy="69574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900" dirty="0"/>
              <a:t>Дополнительно для инвалидов с детства - </a:t>
            </a:r>
            <a:r>
              <a:rPr lang="ru-RU" sz="900" b="0" dirty="0">
                <a:effectLst/>
                <a:latin typeface="Times New Roman" panose="02020603050405020304" pitchFamily="18" charset="0"/>
              </a:rPr>
              <a:t>налоговая база уменьшается на 1 000 000 рублей</a:t>
            </a:r>
          </a:p>
        </p:txBody>
      </p:sp>
      <p:sp>
        <p:nvSpPr>
          <p:cNvPr id="20" name="Стрелка: вправо 19">
            <a:extLst>
              <a:ext uri="{FF2B5EF4-FFF2-40B4-BE49-F238E27FC236}">
                <a16:creationId xmlns="" xmlns:a16="http://schemas.microsoft.com/office/drawing/2014/main" id="{E46FB406-51A7-FA5D-0F02-81021DCDD453}"/>
              </a:ext>
            </a:extLst>
          </p:cNvPr>
          <p:cNvSpPr/>
          <p:nvPr/>
        </p:nvSpPr>
        <p:spPr>
          <a:xfrm>
            <a:off x="6697628" y="1419622"/>
            <a:ext cx="192689" cy="112181"/>
          </a:xfrm>
          <a:prstGeom prst="right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1" name="Стрелка: вправо 20">
            <a:extLst>
              <a:ext uri="{FF2B5EF4-FFF2-40B4-BE49-F238E27FC236}">
                <a16:creationId xmlns="" xmlns:a16="http://schemas.microsoft.com/office/drawing/2014/main" id="{6D5FB9B4-AC62-9635-418E-BB9DA1ACB4A2}"/>
              </a:ext>
            </a:extLst>
          </p:cNvPr>
          <p:cNvSpPr/>
          <p:nvPr/>
        </p:nvSpPr>
        <p:spPr>
          <a:xfrm rot="10800000">
            <a:off x="2346317" y="1419622"/>
            <a:ext cx="192689" cy="112180"/>
          </a:xfrm>
          <a:prstGeom prst="right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2" name="Прямоугольник: скругленные углы 21">
            <a:extLst>
              <a:ext uri="{FF2B5EF4-FFF2-40B4-BE49-F238E27FC236}">
                <a16:creationId xmlns="" xmlns:a16="http://schemas.microsoft.com/office/drawing/2014/main" id="{33364803-AD6E-A380-962F-9F63DEE8126F}"/>
              </a:ext>
            </a:extLst>
          </p:cNvPr>
          <p:cNvSpPr/>
          <p:nvPr/>
        </p:nvSpPr>
        <p:spPr>
          <a:xfrm>
            <a:off x="793704" y="4471360"/>
            <a:ext cx="3789008" cy="352904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800" b="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Пенсионеры</a:t>
            </a:r>
            <a:r>
              <a:rPr lang="ru-RU" sz="800" b="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, получающие пенсии, назначаемые в порядке, установленном пенсионным </a:t>
            </a:r>
            <a:r>
              <a:rPr lang="ru-RU" sz="800" b="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законодательством, имеют право на льготы по НИФЛ и ЗН </a:t>
            </a:r>
            <a:endParaRPr lang="ru-RU" sz="800" b="0" dirty="0"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4713801" y="4371950"/>
            <a:ext cx="3668691" cy="551725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750" dirty="0">
                <a:solidFill>
                  <a:schemeClr val="tx1"/>
                </a:solidFill>
              </a:rPr>
              <a:t>Указанные льготы </a:t>
            </a:r>
            <a:r>
              <a:rPr lang="ru-RU" sz="750" u="sng" dirty="0">
                <a:solidFill>
                  <a:schemeClr val="tx1"/>
                </a:solidFill>
              </a:rPr>
              <a:t>не распространяются:</a:t>
            </a:r>
          </a:p>
          <a:p>
            <a:endParaRPr lang="ru-RU" sz="300" dirty="0">
              <a:solidFill>
                <a:schemeClr val="tx1"/>
              </a:solidFill>
            </a:endParaRPr>
          </a:p>
          <a:p>
            <a:r>
              <a:rPr lang="ru-RU" sz="750" dirty="0">
                <a:solidFill>
                  <a:schemeClr val="tx1"/>
                </a:solidFill>
              </a:rPr>
              <a:t>- </a:t>
            </a:r>
            <a:r>
              <a:rPr lang="ru-RU" sz="750" dirty="0" smtClean="0">
                <a:solidFill>
                  <a:schemeClr val="tx1"/>
                </a:solidFill>
              </a:rPr>
              <a:t>     на </a:t>
            </a:r>
            <a:r>
              <a:rPr lang="ru-RU" sz="750" dirty="0">
                <a:solidFill>
                  <a:schemeClr val="tx1"/>
                </a:solidFill>
              </a:rPr>
              <a:t>водные, воздушные транспортные средства, снегоходы и мотосани;</a:t>
            </a:r>
          </a:p>
          <a:p>
            <a:endParaRPr lang="ru-RU" sz="300" dirty="0">
              <a:solidFill>
                <a:schemeClr val="tx1"/>
              </a:solidFill>
            </a:endParaRPr>
          </a:p>
          <a:p>
            <a:pPr marL="171450" indent="-171450">
              <a:buFontTx/>
              <a:buChar char="-"/>
            </a:pPr>
            <a:r>
              <a:rPr lang="ru-RU" sz="750" dirty="0" smtClean="0">
                <a:solidFill>
                  <a:schemeClr val="tx1"/>
                </a:solidFill>
              </a:rPr>
              <a:t>на </a:t>
            </a:r>
            <a:r>
              <a:rPr lang="ru-RU" sz="750" dirty="0">
                <a:solidFill>
                  <a:schemeClr val="tx1"/>
                </a:solidFill>
              </a:rPr>
              <a:t>легковые автомобили с мощностью двигателя </a:t>
            </a:r>
            <a:r>
              <a:rPr lang="ru-RU" sz="750" i="1" dirty="0">
                <a:solidFill>
                  <a:schemeClr val="tx1"/>
                </a:solidFill>
              </a:rPr>
              <a:t>свыше 200 </a:t>
            </a:r>
            <a:r>
              <a:rPr lang="ru-RU" sz="750" i="1" dirty="0" smtClean="0">
                <a:solidFill>
                  <a:schemeClr val="tx1"/>
                </a:solidFill>
              </a:rPr>
              <a:t>л.с.</a:t>
            </a:r>
            <a:endParaRPr lang="ru-RU" sz="75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0969695"/>
      </p:ext>
    </p:extLst>
  </p:cSld>
  <p:clrMapOvr>
    <a:masterClrMapping/>
  </p:clrMapOvr>
</p:sld>
</file>

<file path=ppt/theme/theme1.xml><?xml version="1.0" encoding="utf-8"?>
<a:theme xmlns:a="http://schemas.openxmlformats.org/drawingml/2006/main" name="Present_FNS2012_A4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/>
      <a:bodyPr vert="horz" lIns="104306" tIns="52153" rIns="104306" bIns="52153" rtlCol="0" anchor="ctr">
        <a:normAutofit/>
      </a:bodyPr>
      <a:lstStyle>
        <a:defPPr marL="0" marR="0" indent="0" algn="l" defTabSz="1043056" rtl="0" eaLnBrk="1" fontAlgn="auto" latinLnBrk="0" hangingPunct="1">
          <a:lnSpc>
            <a:spcPct val="100000"/>
          </a:lnSpc>
          <a:spcBef>
            <a:spcPct val="0"/>
          </a:spcBef>
          <a:spcAft>
            <a:spcPts val="0"/>
          </a:spcAft>
          <a:buClrTx/>
          <a:buSzTx/>
          <a:buFontTx/>
          <a:buNone/>
          <a:tabLst/>
          <a:defRPr kumimoji="0" sz="4800" b="1" i="0" u="none" strike="noStrike" kern="1200" cap="none" spc="0" normalizeH="0" baseline="0" noProof="0" dirty="0" smtClean="0">
            <a:ln>
              <a:noFill/>
            </a:ln>
            <a:solidFill>
              <a:srgbClr val="005AA9"/>
            </a:solidFill>
            <a:effectLst/>
            <a:uLnTx/>
            <a:uFillTx/>
            <a:latin typeface="+mj-lt"/>
            <a:ea typeface="+mj-ea"/>
            <a:cs typeface="+mj-cs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41024</TotalTime>
  <Words>1083</Words>
  <Application>Microsoft Office PowerPoint</Application>
  <PresentationFormat>Экран (16:9)</PresentationFormat>
  <Paragraphs>159</Paragraphs>
  <Slides>8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Present_FNS2012_A4</vt:lpstr>
      <vt:lpstr>  Льготы по уплате физическими лицами имущественных налогов и порядок их предоставления</vt:lpstr>
      <vt:lpstr>Где посмотреть, кто имеет право на получение льгот по имущественным налогам физических лиц</vt:lpstr>
      <vt:lpstr>Презентация PowerPoint</vt:lpstr>
      <vt:lpstr>Презентация PowerPoint</vt:lpstr>
      <vt:lpstr>Способы направления заявления о предоставлении льготы  по имущественным налогам физических лиц</vt:lpstr>
      <vt:lpstr>Порядок рассмотрения заявлений налогоплательщиков о предоставлении льгот по имущественным налогам физических лиц</vt:lpstr>
      <vt:lpstr>Уведомления о выбранных объектах налогообложения, в отношении которых предоставляется льгота (вычет) по земельному налогу и налогу на имущество физических лиц</vt:lpstr>
      <vt:lpstr>Презентация PowerPoint</vt:lpstr>
    </vt:vector>
  </TitlesOfParts>
  <Company>Kraftway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GEG</dc:creator>
  <cp:lastModifiedBy>Пятакова Надежда Александровна</cp:lastModifiedBy>
  <cp:revision>1867</cp:revision>
  <cp:lastPrinted>2022-03-23T10:26:49Z</cp:lastPrinted>
  <dcterms:created xsi:type="dcterms:W3CDTF">2013-04-18T07:19:29Z</dcterms:created>
  <dcterms:modified xsi:type="dcterms:W3CDTF">2023-03-28T07:35:28Z</dcterms:modified>
</cp:coreProperties>
</file>